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7" r:id="rId3"/>
    <p:sldId id="258" r:id="rId4"/>
    <p:sldId id="259" r:id="rId5"/>
    <p:sldId id="260" r:id="rId6"/>
    <p:sldId id="263" r:id="rId7"/>
    <p:sldId id="261" r:id="rId8"/>
    <p:sldId id="262" r:id="rId9"/>
    <p:sldId id="276" r:id="rId10"/>
    <p:sldId id="277" r:id="rId11"/>
    <p:sldId id="264" r:id="rId12"/>
    <p:sldId id="279" r:id="rId13"/>
    <p:sldId id="265" r:id="rId14"/>
    <p:sldId id="266" r:id="rId15"/>
    <p:sldId id="267" r:id="rId16"/>
    <p:sldId id="268" r:id="rId17"/>
    <p:sldId id="269" r:id="rId18"/>
    <p:sldId id="270" r:id="rId19"/>
    <p:sldId id="278" r:id="rId20"/>
    <p:sldId id="271" r:id="rId21"/>
    <p:sldId id="272" r:id="rId22"/>
    <p:sldId id="273" r:id="rId23"/>
    <p:sldId id="274" r:id="rId24"/>
    <p:sldId id="281" r:id="rId25"/>
    <p:sldId id="275" r:id="rId26"/>
    <p:sldId id="282" r:id="rId27"/>
    <p:sldId id="283" r:id="rId28"/>
    <p:sldId id="284" r:id="rId29"/>
    <p:sldId id="285" r:id="rId30"/>
    <p:sldId id="293" r:id="rId31"/>
    <p:sldId id="286" r:id="rId32"/>
    <p:sldId id="287" r:id="rId33"/>
    <p:sldId id="288" r:id="rId34"/>
    <p:sldId id="289" r:id="rId35"/>
    <p:sldId id="290" r:id="rId36"/>
    <p:sldId id="294" r:id="rId37"/>
    <p:sldId id="291" r:id="rId38"/>
    <p:sldId id="292" r:id="rId3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114" d="100"/>
          <a:sy n="114" d="100"/>
        </p:scale>
        <p:origin x="-474"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2F1ADC09-0BA8-AAA2-9E0F-D77F963567CF}"/>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 xmlns:a16="http://schemas.microsoft.com/office/drawing/2014/main" id="{1D06C09D-7B42-5C32-EE5A-AD4087C956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 xmlns:a16="http://schemas.microsoft.com/office/drawing/2014/main" id="{136D096A-FAEE-D5AE-9179-6D0AFD5F51D8}"/>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393BB721-1E9A-B2FC-5F12-1B5BE86AC47D}"/>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59B7511F-A77D-2993-F216-23C45DE37208}"/>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1153110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1B761C31-EDD4-D9A8-1ED3-9C7C1E87C417}"/>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7C275D10-0FD9-BD50-8410-226E21F4BFAA}"/>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B5F701B6-FA0F-E06A-D809-26892F48D47E}"/>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F949DC0F-51C5-4BE0-F55C-8C979FC041E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8D3F7C17-FE4A-6A9C-D3F8-40A9C08621AE}"/>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889249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1B1BB4A1-2829-3547-344B-2721649F8B97}"/>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 xmlns:a16="http://schemas.microsoft.com/office/drawing/2014/main" id="{FB1EA601-9154-A079-2ABB-DAD4D370D2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 xmlns:a16="http://schemas.microsoft.com/office/drawing/2014/main" id="{A997BEC4-6784-0B99-5629-ED8FA790FB74}"/>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D664AE89-11CB-EA1F-4B13-C57641C5A69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63EA1B22-FD07-8F87-7D31-78DA79E86B85}"/>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2372607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85A24C00-4AC8-3256-EE51-1777A3166AAA}"/>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 xmlns:a16="http://schemas.microsoft.com/office/drawing/2014/main" id="{AE3580C1-63B5-A134-E290-6D0AB6B00349}"/>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 xmlns:a16="http://schemas.microsoft.com/office/drawing/2014/main" id="{926A6B9F-8A9D-D502-45DC-8A3F0D37EB70}"/>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 xmlns:a16="http://schemas.microsoft.com/office/drawing/2014/main" id="{3C2FE3C9-A996-E8F0-F29F-7181D36E16F3}"/>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6" name="Symbol zastępczy stopki 5">
            <a:extLst>
              <a:ext uri="{FF2B5EF4-FFF2-40B4-BE49-F238E27FC236}">
                <a16:creationId xmlns="" xmlns:a16="http://schemas.microsoft.com/office/drawing/2014/main" id="{DB939D90-8324-2E03-99FD-EB4C424D9C9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A0207052-1C22-0A35-819F-D28DACF5B47A}"/>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3961645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262FA200-2014-1A4A-E0BD-48F7B1FE13CD}"/>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 xmlns:a16="http://schemas.microsoft.com/office/drawing/2014/main" id="{E770F9FF-00CA-018D-BCFC-CAEF7544E5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 xmlns:a16="http://schemas.microsoft.com/office/drawing/2014/main" id="{F581BA03-E4EC-02DD-2ED5-ADA0DA811F5E}"/>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 xmlns:a16="http://schemas.microsoft.com/office/drawing/2014/main" id="{745B2BA8-FA3F-089F-F8DF-88CD1FCC49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 xmlns:a16="http://schemas.microsoft.com/office/drawing/2014/main" id="{0BC1BB34-D6BF-D422-60D0-6AB089197F82}"/>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 xmlns:a16="http://schemas.microsoft.com/office/drawing/2014/main" id="{5F1E877D-CCCA-5945-0A9E-95D1C019B335}"/>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8" name="Symbol zastępczy stopki 7">
            <a:extLst>
              <a:ext uri="{FF2B5EF4-FFF2-40B4-BE49-F238E27FC236}">
                <a16:creationId xmlns="" xmlns:a16="http://schemas.microsoft.com/office/drawing/2014/main" id="{E8198C46-F3C1-8216-0C37-56A6BC0EB00C}"/>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 xmlns:a16="http://schemas.microsoft.com/office/drawing/2014/main" id="{30790AF6-A847-5897-0FFA-A698869B439F}"/>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2362792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2D0A0C6F-BE96-A6AB-A7A7-D9FC0498AD0C}"/>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 xmlns:a16="http://schemas.microsoft.com/office/drawing/2014/main" id="{992C38EC-A73F-E0FF-F17C-8F13B956976B}"/>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4" name="Symbol zastępczy stopki 3">
            <a:extLst>
              <a:ext uri="{FF2B5EF4-FFF2-40B4-BE49-F238E27FC236}">
                <a16:creationId xmlns="" xmlns:a16="http://schemas.microsoft.com/office/drawing/2014/main" id="{17B82489-F206-9B87-D6BB-F01FEBAB213A}"/>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 xmlns:a16="http://schemas.microsoft.com/office/drawing/2014/main" id="{E6523A91-B9E2-2350-78B2-FDF8C865A24A}"/>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397179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 xmlns:a16="http://schemas.microsoft.com/office/drawing/2014/main" id="{B1CACFB9-5F5C-90B7-C992-01ECDF6AABEA}"/>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3" name="Symbol zastępczy stopki 2">
            <a:extLst>
              <a:ext uri="{FF2B5EF4-FFF2-40B4-BE49-F238E27FC236}">
                <a16:creationId xmlns="" xmlns:a16="http://schemas.microsoft.com/office/drawing/2014/main" id="{CED1F1F8-2402-59A9-404F-CBD716D60641}"/>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 xmlns:a16="http://schemas.microsoft.com/office/drawing/2014/main" id="{8FA0CDC5-0BB1-4AAD-FEE8-975600DB8B2C}"/>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1825327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40E14062-8E81-33CC-24C8-4FEFC4F830B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 xmlns:a16="http://schemas.microsoft.com/office/drawing/2014/main" id="{7EACFEC4-E524-68F9-6198-4877385F1A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 xmlns:a16="http://schemas.microsoft.com/office/drawing/2014/main" id="{BD0D5DE3-4AB1-F94C-AE4A-417D6255FB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5EB03DCF-44F8-D8C2-029C-A452703A87A3}"/>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6" name="Symbol zastępczy stopki 5">
            <a:extLst>
              <a:ext uri="{FF2B5EF4-FFF2-40B4-BE49-F238E27FC236}">
                <a16:creationId xmlns="" xmlns:a16="http://schemas.microsoft.com/office/drawing/2014/main" id="{380A6397-D2F6-F9D7-3E89-10B1161753E0}"/>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09D67E40-3D72-98C8-FD2C-23B3E025FF85}"/>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9022680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E7710C76-4108-A69B-54A5-F21E58E9D713}"/>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 xmlns:a16="http://schemas.microsoft.com/office/drawing/2014/main" id="{6A93125F-6463-D88A-EDC6-8F10D52932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 xmlns:a16="http://schemas.microsoft.com/office/drawing/2014/main" id="{FC5724E7-8AC3-F734-A8F5-5A0781A2CD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 xmlns:a16="http://schemas.microsoft.com/office/drawing/2014/main" id="{D1F8AF74-6042-A79E-83BA-704AC501988A}"/>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6" name="Symbol zastępczy stopki 5">
            <a:extLst>
              <a:ext uri="{FF2B5EF4-FFF2-40B4-BE49-F238E27FC236}">
                <a16:creationId xmlns="" xmlns:a16="http://schemas.microsoft.com/office/drawing/2014/main" id="{75AFA093-671E-B4A7-633B-8B138CCE7BB9}"/>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 xmlns:a16="http://schemas.microsoft.com/office/drawing/2014/main" id="{16B523DF-7444-0180-722F-C49DAD458858}"/>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2343795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 xmlns:a16="http://schemas.microsoft.com/office/drawing/2014/main" id="{8781B17C-2597-5663-1686-6F9F39518480}"/>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 xmlns:a16="http://schemas.microsoft.com/office/drawing/2014/main" id="{411E019F-313B-D176-352F-BE0D7EB84412}"/>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BF388FB0-ABF5-3A40-4D98-95CA8C00A405}"/>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3487DF97-1B3C-4F77-59D9-7C3FF0D88D36}"/>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E5007E49-FFF4-E243-180B-BEDC5B0806D4}"/>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3154657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 xmlns:a16="http://schemas.microsoft.com/office/drawing/2014/main" id="{6E28D065-7DA7-227A-3850-6683E17B52BA}"/>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 xmlns:a16="http://schemas.microsoft.com/office/drawing/2014/main" id="{22190A1E-0782-35DD-24D7-CB5E7099E8DF}"/>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41921C01-A358-0138-5E50-59BD9EF12D66}"/>
              </a:ext>
            </a:extLst>
          </p:cNvPr>
          <p:cNvSpPr>
            <a:spLocks noGrp="1"/>
          </p:cNvSpPr>
          <p:nvPr>
            <p:ph type="dt" sz="half" idx="10"/>
          </p:nvPr>
        </p:nvSpPr>
        <p:spPr/>
        <p:txBody>
          <a:body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FC80D5F5-F136-B542-A2D2-6624A7E932CF}"/>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 xmlns:a16="http://schemas.microsoft.com/office/drawing/2014/main" id="{77762ADD-4208-2A9E-4EC3-9E7B304AE8F9}"/>
              </a:ext>
            </a:extLst>
          </p:cNvPr>
          <p:cNvSpPr>
            <a:spLocks noGrp="1"/>
          </p:cNvSpPr>
          <p:nvPr>
            <p:ph type="sldNum" sz="quarter" idx="12"/>
          </p:nvPr>
        </p:nvSpPr>
        <p:spPr/>
        <p:txBody>
          <a:body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3615397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 xmlns:a16="http://schemas.microsoft.com/office/drawing/2014/main" id="{E8CD80AF-354C-BC96-5667-780DD71535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 xmlns:a16="http://schemas.microsoft.com/office/drawing/2014/main" id="{EE153495-5A1C-7D55-B911-3EB04909F8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 xmlns:a16="http://schemas.microsoft.com/office/drawing/2014/main" id="{2BE11900-4E16-DA60-2E81-061D074DE1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48CD5C-664F-4D6F-AE07-E676D254C6F9}" type="datetimeFigureOut">
              <a:rPr lang="pl-PL" smtClean="0"/>
              <a:pPr/>
              <a:t>2026-10-13</a:t>
            </a:fld>
            <a:endParaRPr lang="pl-PL"/>
          </a:p>
        </p:txBody>
      </p:sp>
      <p:sp>
        <p:nvSpPr>
          <p:cNvPr id="5" name="Symbol zastępczy stopki 4">
            <a:extLst>
              <a:ext uri="{FF2B5EF4-FFF2-40B4-BE49-F238E27FC236}">
                <a16:creationId xmlns="" xmlns:a16="http://schemas.microsoft.com/office/drawing/2014/main" id="{5B3FB54B-186C-BDF0-F2A8-D786D25089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 xmlns:a16="http://schemas.microsoft.com/office/drawing/2014/main" id="{0FD2810F-9300-0761-ACBA-7925880B3F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1160A-392C-4718-90FF-45ECB45E6E02}" type="slidenum">
              <a:rPr lang="pl-PL" smtClean="0"/>
              <a:pPr/>
              <a:t>‹#›</a:t>
            </a:fld>
            <a:endParaRPr lang="pl-PL"/>
          </a:p>
        </p:txBody>
      </p:sp>
    </p:spTree>
    <p:extLst>
      <p:ext uri="{BB962C8B-B14F-4D97-AF65-F5344CB8AC3E}">
        <p14:creationId xmlns="" xmlns:p14="http://schemas.microsoft.com/office/powerpoint/2010/main" val="760125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le tekstowe 2">
            <a:extLst>
              <a:ext uri="{FF2B5EF4-FFF2-40B4-BE49-F238E27FC236}">
                <a16:creationId xmlns="" xmlns:a16="http://schemas.microsoft.com/office/drawing/2014/main" id="{D84561FF-73A9-26D8-DBBE-691E218FB380}"/>
              </a:ext>
            </a:extLst>
          </p:cNvPr>
          <p:cNvSpPr txBox="1"/>
          <p:nvPr/>
        </p:nvSpPr>
        <p:spPr>
          <a:xfrm>
            <a:off x="2096219" y="1820175"/>
            <a:ext cx="7045624" cy="3139321"/>
          </a:xfrm>
          <a:prstGeom prst="rect">
            <a:avLst/>
          </a:prstGeom>
          <a:noFill/>
        </p:spPr>
        <p:txBody>
          <a:bodyPr wrap="square">
            <a:spAutoFit/>
          </a:bodyPr>
          <a:lstStyle/>
          <a:p>
            <a:pPr algn="ctr"/>
            <a:r>
              <a:rPr lang="pl-PL" sz="6600" kern="100" dirty="0">
                <a:solidFill>
                  <a:srgbClr val="C00000"/>
                </a:solidFill>
                <a:effectLst/>
                <a:latin typeface="Monotype Corsiva" panose="03010101010201010101" pitchFamily="66" charset="0"/>
                <a:ea typeface="Calibri" panose="020F0502020204030204" pitchFamily="34" charset="0"/>
                <a:cs typeface="Times New Roman" panose="02020603050405020304" pitchFamily="18" charset="0"/>
              </a:rPr>
              <a:t>Ósemka – szkoła </a:t>
            </a:r>
            <a:r>
              <a:rPr lang="pl-PL" sz="6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r>
            <a:br>
              <a:rPr lang="pl-PL" sz="66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br>
            <a:r>
              <a:rPr lang="pl-PL" sz="6600" kern="100" dirty="0">
                <a:solidFill>
                  <a:srgbClr val="C00000"/>
                </a:solidFill>
                <a:effectLst/>
                <a:latin typeface="Monotype Corsiva" panose="03010101010201010101" pitchFamily="66" charset="0"/>
                <a:ea typeface="Calibri" panose="020F0502020204030204" pitchFamily="34" charset="0"/>
                <a:cs typeface="Times New Roman" panose="02020603050405020304" pitchFamily="18" charset="0"/>
              </a:rPr>
              <a:t>wśród Siedlic wzniesiona</a:t>
            </a:r>
            <a:endParaRPr lang="pl-PL" sz="6600" dirty="0">
              <a:solidFill>
                <a:srgbClr val="C00000"/>
              </a:solidFill>
            </a:endParaRPr>
          </a:p>
        </p:txBody>
      </p:sp>
    </p:spTree>
    <p:extLst>
      <p:ext uri="{BB962C8B-B14F-4D97-AF65-F5344CB8AC3E}">
        <p14:creationId xmlns="" xmlns:p14="http://schemas.microsoft.com/office/powerpoint/2010/main" val="44385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trawa, drzewo, roślina&#10;&#10;Opis wygenerowany automatycznie">
            <a:extLst>
              <a:ext uri="{FF2B5EF4-FFF2-40B4-BE49-F238E27FC236}">
                <a16:creationId xmlns="" xmlns:a16="http://schemas.microsoft.com/office/drawing/2014/main" id="{0359C0B1-1412-60BC-93CF-3B820A21C21F}"/>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r="4120" b="-1"/>
          <a:stretch/>
        </p:blipFill>
        <p:spPr bwMode="auto">
          <a:xfrm>
            <a:off x="2522356" y="10"/>
            <a:ext cx="9669642" cy="6857990"/>
          </a:xfrm>
          <a:prstGeom prst="rect">
            <a:avLst/>
          </a:prstGeom>
          <a:noFill/>
        </p:spPr>
      </p:pic>
      <p:sp>
        <p:nvSpPr>
          <p:cNvPr id="11" name="Rectangle 10">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BC226B08-D8D7-94CB-D37A-18BED399F35D}"/>
              </a:ext>
            </a:extLst>
          </p:cNvPr>
          <p:cNvSpPr txBox="1"/>
          <p:nvPr/>
        </p:nvSpPr>
        <p:spPr>
          <a:xfrm>
            <a:off x="336430" y="750498"/>
            <a:ext cx="4323959" cy="5426465"/>
          </a:xfrm>
          <a:prstGeom prst="rect">
            <a:avLst/>
          </a:prstGeom>
        </p:spPr>
        <p:txBody>
          <a:bodyPr vert="horz" lIns="91440" tIns="45720" rIns="91440" bIns="45720" rtlCol="0">
            <a:normAutofit fontScale="92500" lnSpcReduction="10000"/>
          </a:bodyPr>
          <a:lstStyle/>
          <a:p>
            <a:pPr>
              <a:lnSpc>
                <a:spcPct val="160000"/>
              </a:lnSpc>
              <a:spcAft>
                <a:spcPts val="600"/>
              </a:spcAft>
            </a:pPr>
            <a:r>
              <a:rPr lang="en-US" sz="1600" dirty="0" err="1">
                <a:effectLst/>
                <a:latin typeface="Bookman Old Style" panose="02050604050505020204" pitchFamily="18" charset="0"/>
              </a:rPr>
              <a:t>Najstarsza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wzmianka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mająca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związek</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z </a:t>
            </a:r>
            <a:r>
              <a:rPr lang="en-US" sz="1600" dirty="0" err="1">
                <a:effectLst/>
                <a:latin typeface="Bookman Old Style" panose="02050604050505020204" pitchFamily="18" charset="0"/>
              </a:rPr>
              <a:t>nazwą</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obecnej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dzielnicy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Siedlce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pochodzi</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z 1280 r. </a:t>
            </a:r>
            <a:r>
              <a:rPr lang="en-US" sz="1600" dirty="0" err="1">
                <a:effectLst/>
                <a:latin typeface="Bookman Old Style" panose="02050604050505020204" pitchFamily="18" charset="0"/>
              </a:rPr>
              <a:t>Widnieje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ona</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przywileju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Mściwoja</a:t>
            </a:r>
            <a:r>
              <a:rPr lang="en-US" sz="1600" dirty="0">
                <a:effectLst/>
                <a:latin typeface="Bookman Old Style" panose="02050604050505020204" pitchFamily="18" charset="0"/>
              </a:rPr>
              <a:t> II </a:t>
            </a:r>
            <a:r>
              <a:rPr lang="en-US" sz="1600" dirty="0" err="1">
                <a:effectLst/>
                <a:latin typeface="Bookman Old Style" panose="02050604050505020204" pitchFamily="18" charset="0"/>
              </a:rPr>
              <a:t>dla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gdańskich</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dominikanów</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odnosi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się</a:t>
            </a:r>
            <a:r>
              <a:rPr lang="en-US" sz="1600" dirty="0">
                <a:effectLst/>
                <a:latin typeface="Bookman Old Style" panose="02050604050505020204" pitchFamily="18" charset="0"/>
              </a:rPr>
              <a:t> do </a:t>
            </a:r>
            <a:r>
              <a:rPr lang="en-US" sz="1600" dirty="0" err="1">
                <a:effectLst/>
                <a:latin typeface="Bookman Old Style" panose="02050604050505020204" pitchFamily="18" charset="0"/>
              </a:rPr>
              <a:t>potoku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Siedlicy</a:t>
            </a:r>
            <a:r>
              <a:rPr lang="en-US" sz="1600" dirty="0">
                <a:effectLst/>
                <a:latin typeface="Bookman Old Style" panose="02050604050505020204" pitchFamily="18" charset="0"/>
              </a:rPr>
              <a:t> – </a:t>
            </a:r>
            <a:r>
              <a:rPr lang="en-US" sz="1600" i="1" dirty="0" err="1">
                <a:effectLst/>
                <a:latin typeface="Bookman Old Style" panose="02050604050505020204" pitchFamily="18" charset="0"/>
              </a:rPr>
              <a:t>Schedelicz</a:t>
            </a:r>
            <a:r>
              <a:rPr lang="en-US" sz="1600" i="1" dirty="0">
                <a:effectLst/>
                <a:latin typeface="Bookman Old Style" panose="02050604050505020204" pitchFamily="18" charset="0"/>
              </a:rPr>
              <a:t>. </a:t>
            </a:r>
            <a:r>
              <a:rPr lang="en-US" sz="1600" dirty="0" err="1">
                <a:effectLst/>
                <a:latin typeface="Bookman Old Style" panose="02050604050505020204" pitchFamily="18" charset="0"/>
              </a:rPr>
              <a:t>Część</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uczonych</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uważa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że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nazwa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Potoku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Siedleckiego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pierwotnie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mogła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brzmieć</a:t>
            </a:r>
            <a:r>
              <a:rPr lang="en-US" sz="1600" dirty="0">
                <a:effectLst/>
                <a:latin typeface="Bookman Old Style" panose="02050604050505020204" pitchFamily="18" charset="0"/>
              </a:rPr>
              <a:t> </a:t>
            </a:r>
            <a:r>
              <a:rPr lang="en-US" sz="1600" i="1" dirty="0" err="1">
                <a:effectLst/>
                <a:latin typeface="Bookman Old Style" panose="02050604050505020204" pitchFamily="18" charset="0"/>
              </a:rPr>
              <a:t>Gdania</a:t>
            </a:r>
            <a:r>
              <a:rPr lang="en-US" sz="1600" i="1" dirty="0">
                <a:effectLst/>
                <a:latin typeface="Bookman Old Style" panose="02050604050505020204" pitchFamily="18" charset="0"/>
              </a:rPr>
              <a:t> </a:t>
            </a:r>
            <a:r>
              <a:rPr lang="en-US" sz="1600" dirty="0" err="1">
                <a:effectLst/>
                <a:latin typeface="Bookman Old Style" panose="02050604050505020204" pitchFamily="18" charset="0"/>
              </a:rPr>
              <a:t>i</a:t>
            </a:r>
            <a:r>
              <a:rPr lang="en-US" sz="1600" dirty="0">
                <a:effectLst/>
                <a:latin typeface="Bookman Old Style" panose="02050604050505020204" pitchFamily="18" charset="0"/>
              </a:rPr>
              <a:t> to od </a:t>
            </a:r>
            <a:r>
              <a:rPr lang="en-US" sz="1600" dirty="0" err="1">
                <a:effectLst/>
                <a:latin typeface="Bookman Old Style" panose="02050604050505020204" pitchFamily="18" charset="0"/>
              </a:rPr>
              <a:t>niej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wywodzi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nazwa</a:t>
            </a:r>
            <a:r>
              <a:rPr lang="en-US" sz="1600" dirty="0">
                <a:effectLst/>
                <a:latin typeface="Bookman Old Style" panose="02050604050505020204" pitchFamily="18" charset="0"/>
              </a:rPr>
              <a:t> </a:t>
            </a:r>
            <a:r>
              <a:rPr lang="en-US" sz="1600" i="1" dirty="0" err="1">
                <a:effectLst/>
                <a:latin typeface="Bookman Old Style" panose="02050604050505020204" pitchFamily="18" charset="0"/>
              </a:rPr>
              <a:t>Gdańsk</a:t>
            </a:r>
            <a:r>
              <a:rPr lang="en-US" sz="1600" dirty="0">
                <a:effectLst/>
                <a:latin typeface="Bookman Old Style" panose="02050604050505020204" pitchFamily="18" charset="0"/>
              </a:rPr>
              <a:t>. </a:t>
            </a:r>
            <a:r>
              <a:rPr lang="pl-PL" sz="1600" dirty="0">
                <a:effectLst/>
                <a:latin typeface="Bookman Old Style" panose="02050604050505020204" pitchFamily="18" charset="0"/>
              </a:rPr>
              <a:t>N</a:t>
            </a:r>
            <a:r>
              <a:rPr lang="en-US" sz="1600" dirty="0">
                <a:effectLst/>
                <a:latin typeface="Bookman Old Style" panose="02050604050505020204" pitchFamily="18" charset="0"/>
              </a:rPr>
              <a:t>a </a:t>
            </a:r>
            <a:r>
              <a:rPr lang="en-US" sz="1600" dirty="0" err="1">
                <a:effectLst/>
                <a:latin typeface="Bookman Old Style" panose="02050604050505020204" pitchFamily="18" charset="0"/>
              </a:rPr>
              <a:t>Górze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Gradowej</a:t>
            </a:r>
            <a:r>
              <a:rPr lang="en-US" sz="1600" dirty="0">
                <a:effectLst/>
                <a:latin typeface="Bookman Old Style" panose="02050604050505020204" pitchFamily="18" charset="0"/>
              </a:rPr>
              <a:t>, u </a:t>
            </a:r>
            <a:r>
              <a:rPr lang="en-US" sz="1600" dirty="0" err="1">
                <a:effectLst/>
                <a:latin typeface="Bookman Old Style" panose="02050604050505020204" pitchFamily="18" charset="0"/>
              </a:rPr>
              <a:t>podnóża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której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przepływał</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wówczas</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potok</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mógł</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znajdować</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najstarszy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gród</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gdański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Jeśli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uznamy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tę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fascynującą</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hipotezę</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za </a:t>
            </a:r>
            <a:r>
              <a:rPr lang="en-US" sz="1600" dirty="0" err="1">
                <a:effectLst/>
                <a:latin typeface="Bookman Old Style" panose="02050604050505020204" pitchFamily="18" charset="0"/>
              </a:rPr>
              <a:t>prawdopodobną</a:t>
            </a:r>
            <a:r>
              <a:rPr lang="en-US" sz="1600" dirty="0">
                <a:effectLst/>
                <a:latin typeface="Bookman Old Style" panose="02050604050505020204" pitchFamily="18" charset="0"/>
              </a:rPr>
              <a:t>, to </a:t>
            </a:r>
            <a:r>
              <a:rPr lang="en-US" sz="1600" dirty="0" err="1">
                <a:effectLst/>
                <a:latin typeface="Bookman Old Style" panose="02050604050505020204" pitchFamily="18" charset="0"/>
              </a:rPr>
              <a:t>możemy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przyjąć</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że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część</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Siedlec</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okolice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dolnego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biegu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Potoku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Siedleckiego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są</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kolebką</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Gdańska</a:t>
            </a:r>
            <a:r>
              <a:rPr lang="en-US" sz="1600" dirty="0">
                <a:effectLst/>
                <a:latin typeface="Bookman Old Style" panose="02050604050505020204" pitchFamily="18" charset="0"/>
              </a:rPr>
              <a:t>. </a:t>
            </a:r>
            <a:endParaRPr lang="en-US" sz="1600" dirty="0">
              <a:latin typeface="Bookman Old Style" panose="02050604050505020204" pitchFamily="18" charset="0"/>
            </a:endParaRPr>
          </a:p>
        </p:txBody>
      </p:sp>
    </p:spTree>
    <p:extLst>
      <p:ext uri="{BB962C8B-B14F-4D97-AF65-F5344CB8AC3E}">
        <p14:creationId xmlns="" xmlns:p14="http://schemas.microsoft.com/office/powerpoint/2010/main" val="3914267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rysowanie, dom, szkic, na wolnym powietrzu&#10;&#10;Opis wygenerowany automatycznie">
            <a:extLst>
              <a:ext uri="{FF2B5EF4-FFF2-40B4-BE49-F238E27FC236}">
                <a16:creationId xmlns="" xmlns:a16="http://schemas.microsoft.com/office/drawing/2014/main" id="{169C4F7D-148E-2BC7-9E63-25F3C0342392}"/>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t="8781"/>
          <a:stretch/>
        </p:blipFill>
        <p:spPr>
          <a:xfrm>
            <a:off x="2522356" y="10"/>
            <a:ext cx="9669642" cy="6857990"/>
          </a:xfrm>
          <a:prstGeom prst="rect">
            <a:avLst/>
          </a:prstGeom>
        </p:spPr>
      </p:pic>
      <p:sp>
        <p:nvSpPr>
          <p:cNvPr id="11" name="Rectangle 10">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D0D736A4-9688-934F-FC95-5C77C156378A}"/>
              </a:ext>
            </a:extLst>
          </p:cNvPr>
          <p:cNvSpPr txBox="1"/>
          <p:nvPr/>
        </p:nvSpPr>
        <p:spPr>
          <a:xfrm>
            <a:off x="560718" y="483079"/>
            <a:ext cx="4099672" cy="5693884"/>
          </a:xfrm>
          <a:prstGeom prst="rect">
            <a:avLst/>
          </a:prstGeom>
        </p:spPr>
        <p:txBody>
          <a:bodyPr vert="horz" lIns="91440" tIns="45720" rIns="91440" bIns="45720" rtlCol="0">
            <a:normAutofit fontScale="92500" lnSpcReduction="10000"/>
          </a:bodyPr>
          <a:lstStyle/>
          <a:p>
            <a:pPr>
              <a:lnSpc>
                <a:spcPct val="160000"/>
              </a:lnSpc>
              <a:spcAft>
                <a:spcPts val="600"/>
              </a:spcAft>
            </a:pPr>
            <a:r>
              <a:rPr lang="en-US" sz="1700" dirty="0" err="1">
                <a:effectLst/>
                <a:latin typeface="Bookman Old Style" panose="02050604050505020204" pitchFamily="18" charset="0"/>
              </a:rPr>
              <a:t>Najwcześniejsze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wzmianki</a:t>
            </a:r>
            <a:r>
              <a:rPr lang="en-US" sz="1700" dirty="0">
                <a:effectLst/>
                <a:latin typeface="Bookman Old Style" panose="02050604050505020204" pitchFamily="18" charset="0"/>
              </a:rPr>
              <a:t> o </a:t>
            </a:r>
            <a:r>
              <a:rPr lang="en-US" sz="1700" dirty="0" err="1">
                <a:effectLst/>
                <a:latin typeface="Bookman Old Style" panose="02050604050505020204" pitchFamily="18" charset="0"/>
              </a:rPr>
              <a:t>wsi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Siedlce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pochodzą</a:t>
            </a:r>
            <a:r>
              <a:rPr lang="en-US" sz="1700" dirty="0">
                <a:effectLst/>
                <a:latin typeface="Bookman Old Style" panose="02050604050505020204" pitchFamily="18" charset="0"/>
              </a:rPr>
              <a:t> z </a:t>
            </a:r>
            <a:r>
              <a:rPr lang="en-US" sz="1700" dirty="0" err="1">
                <a:effectLst/>
                <a:latin typeface="Bookman Old Style" panose="02050604050505020204" pitchFamily="18" charset="0"/>
              </a:rPr>
              <a:t>pierwszej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połowy</a:t>
            </a:r>
            <a:r>
              <a:rPr lang="en-US" sz="1700" dirty="0">
                <a:effectLst/>
                <a:latin typeface="Bookman Old Style" panose="02050604050505020204" pitchFamily="18" charset="0"/>
              </a:rPr>
              <a:t> XV </a:t>
            </a:r>
            <a:r>
              <a:rPr lang="en-US" sz="1700" dirty="0" err="1">
                <a:effectLst/>
                <a:latin typeface="Bookman Old Style" panose="02050604050505020204" pitchFamily="18" charset="0"/>
              </a:rPr>
              <a:t>wieku</a:t>
            </a:r>
            <a:r>
              <a:rPr lang="en-US" sz="1700" dirty="0">
                <a:effectLst/>
                <a:latin typeface="Bookman Old Style" panose="02050604050505020204" pitchFamily="18" charset="0"/>
              </a:rPr>
              <a:t> (1440r.) </a:t>
            </a:r>
            <a:r>
              <a:rPr lang="en-US" sz="1700" dirty="0" err="1">
                <a:effectLst/>
                <a:latin typeface="Bookman Old Style" panose="02050604050505020204" pitchFamily="18" charset="0"/>
              </a:rPr>
              <a:t>Przez</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kilka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następnych</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stuleci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działały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młyny</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a </a:t>
            </a:r>
            <a:r>
              <a:rPr lang="en-US" sz="1700" dirty="0" err="1">
                <a:effectLst/>
                <a:latin typeface="Bookman Old Style" panose="02050604050505020204" pitchFamily="18" charset="0"/>
              </a:rPr>
              <a:t>na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stokach</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sąsiednich</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wzgórz</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zakładano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winnice</a:t>
            </a:r>
            <a:r>
              <a:rPr lang="en-US" sz="1700" dirty="0">
                <a:effectLst/>
                <a:latin typeface="Bookman Old Style" panose="02050604050505020204" pitchFamily="18" charset="0"/>
              </a:rPr>
              <a:t>. Do </a:t>
            </a:r>
            <a:r>
              <a:rPr lang="en-US" sz="1700" dirty="0" err="1">
                <a:effectLst/>
                <a:latin typeface="Bookman Old Style" panose="02050604050505020204" pitchFamily="18" charset="0"/>
              </a:rPr>
              <a:t>dziś</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jedno</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z </a:t>
            </a:r>
            <a:r>
              <a:rPr lang="en-US" sz="1700" dirty="0" err="1">
                <a:effectLst/>
                <a:latin typeface="Bookman Old Style" panose="02050604050505020204" pitchFamily="18" charset="0"/>
              </a:rPr>
              <a:t>siedleckich</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wzniesień</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nosi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nazwę</a:t>
            </a:r>
            <a:r>
              <a:rPr lang="en-US" sz="1700" dirty="0">
                <a:effectLst/>
                <a:latin typeface="Bookman Old Style" panose="02050604050505020204" pitchFamily="18" charset="0"/>
              </a:rPr>
              <a:t> Winna Góra. W XIV </a:t>
            </a:r>
            <a:r>
              <a:rPr lang="en-US" sz="1700" dirty="0" err="1">
                <a:effectLst/>
                <a:latin typeface="Bookman Old Style" panose="02050604050505020204" pitchFamily="18" charset="0"/>
              </a:rPr>
              <a:t>wieku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dolinę</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Potoku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Siedleckiego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otrzymał</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klasztor</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św</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Brygidy</a:t>
            </a:r>
            <a:r>
              <a:rPr lang="en-US" sz="1700" dirty="0">
                <a:effectLst/>
                <a:latin typeface="Bookman Old Style" panose="02050604050505020204" pitchFamily="18" charset="0"/>
              </a:rPr>
              <a:t>, a w 1454 r. </a:t>
            </a:r>
            <a:r>
              <a:rPr lang="en-US" sz="1700" dirty="0" err="1">
                <a:effectLst/>
                <a:latin typeface="Bookman Old Style" panose="02050604050505020204" pitchFamily="18" charset="0"/>
              </a:rPr>
              <a:t>Siedlce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podarował</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Gdańskowi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król</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polski</a:t>
            </a:r>
            <a:r>
              <a:rPr lang="en-US" sz="1700" dirty="0">
                <a:effectLst/>
                <a:latin typeface="Bookman Old Style" panose="02050604050505020204" pitchFamily="18" charset="0"/>
              </a:rPr>
              <a:t> Kazimierz </a:t>
            </a:r>
            <a:r>
              <a:rPr lang="en-US" sz="1700" dirty="0" err="1">
                <a:effectLst/>
                <a:latin typeface="Bookman Old Style" panose="02050604050505020204" pitchFamily="18" charset="0"/>
              </a:rPr>
              <a:t>Jagiellończyk</a:t>
            </a:r>
            <a:r>
              <a:rPr lang="en-US" sz="1700" dirty="0">
                <a:effectLst/>
                <a:latin typeface="Bookman Old Style" panose="02050604050505020204" pitchFamily="18" charset="0"/>
              </a:rPr>
              <a:t>. W XVI </a:t>
            </a:r>
            <a:r>
              <a:rPr lang="en-US" sz="1700" dirty="0" err="1">
                <a:effectLst/>
                <a:latin typeface="Bookman Old Style" panose="02050604050505020204" pitchFamily="18" charset="0"/>
              </a:rPr>
              <a:t>wieku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zaczęli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napływać</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menonici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tkacze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krawcy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piekarze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browarnicy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Rozwijało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się</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ogrodnictwo</a:t>
            </a:r>
            <a:r>
              <a:rPr lang="en-US" sz="1700" dirty="0">
                <a:effectLst/>
                <a:latin typeface="Bookman Old Style" panose="02050604050505020204" pitchFamily="18" charset="0"/>
              </a:rPr>
              <a:t>. </a:t>
            </a:r>
          </a:p>
        </p:txBody>
      </p:sp>
    </p:spTree>
    <p:extLst>
      <p:ext uri="{BB962C8B-B14F-4D97-AF65-F5344CB8AC3E}">
        <p14:creationId xmlns="" xmlns:p14="http://schemas.microsoft.com/office/powerpoint/2010/main" val="18372500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 xmlns:a16="http://schemas.microsoft.com/office/drawing/2014/main" id="{D32379C4-F9B6-475E-B367-6C9860B13B2D}"/>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t="2175"/>
          <a:stretch/>
        </p:blipFill>
        <p:spPr bwMode="auto">
          <a:xfrm>
            <a:off x="-115553" y="-1870871"/>
            <a:ext cx="15588025" cy="11055479"/>
          </a:xfrm>
          <a:prstGeom prst="rect">
            <a:avLst/>
          </a:prstGeom>
          <a:noFill/>
          <a:extLst>
            <a:ext uri="{909E8E84-426E-40DD-AFC4-6F175D3DCCD1}">
              <a14:hiddenFill xmlns="" xmlns:a14="http://schemas.microsoft.com/office/drawing/2010/main">
                <a:solidFill>
                  <a:srgbClr val="FFFFFF"/>
                </a:solidFill>
              </a14:hiddenFill>
            </a:ext>
          </a:extLst>
        </p:spPr>
      </p:pic>
      <p:sp>
        <p:nvSpPr>
          <p:cNvPr id="1033" name="Rectangle 1032">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1A3162AF-6A27-ABDD-3DC2-200468A60CB5}"/>
              </a:ext>
            </a:extLst>
          </p:cNvPr>
          <p:cNvSpPr txBox="1"/>
          <p:nvPr/>
        </p:nvSpPr>
        <p:spPr>
          <a:xfrm>
            <a:off x="541538" y="0"/>
            <a:ext cx="6848724" cy="6982692"/>
          </a:xfrm>
          <a:prstGeom prst="rect">
            <a:avLst/>
          </a:prstGeom>
        </p:spPr>
        <p:txBody>
          <a:bodyPr vert="horz" lIns="91440" tIns="45720" rIns="91440" bIns="45720" rtlCol="0">
            <a:noAutofit/>
          </a:bodyPr>
          <a:lstStyle/>
          <a:p>
            <a:pPr marL="285750" indent="-228600">
              <a:lnSpc>
                <a:spcPct val="160000"/>
              </a:lnSpc>
              <a:spcAft>
                <a:spcPts val="310"/>
              </a:spcAft>
              <a:buFont typeface="Arial" panose="020B0604020202020204" pitchFamily="34" charset="0"/>
              <a:buChar char="•"/>
            </a:pPr>
            <a:r>
              <a:rPr lang="en-US" sz="1400" dirty="0" err="1">
                <a:effectLst/>
                <a:latin typeface="Bookman Old Style" panose="02050604050505020204" pitchFamily="18" charset="0"/>
                <a:ea typeface="Tahoma" panose="020B0604030504040204" pitchFamily="34" charset="0"/>
                <a:cs typeface="Tahoma" panose="020B0604030504040204" pitchFamily="34" charset="0"/>
              </a:rPr>
              <a:t>Począwszy</a:t>
            </a:r>
            <a:r>
              <a:rPr lang="en-US" sz="1400" dirty="0">
                <a:effectLst/>
                <a:latin typeface="Bookman Old Style" panose="02050604050505020204" pitchFamily="18" charset="0"/>
                <a:ea typeface="Tahoma" panose="020B0604030504040204" pitchFamily="34" charset="0"/>
                <a:cs typeface="Tahoma" panose="020B0604030504040204" pitchFamily="34" charset="0"/>
              </a:rPr>
              <a:t> od XV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wieku</a:t>
            </a:r>
            <a:r>
              <a:rPr lang="en-US" sz="1400"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ciągu</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kolejnych</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stuleci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Siedlce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były</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niszczone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wyniku</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działań</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wojennych</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Dwukrotnie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dokonali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tego</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Krzyżacy</a:t>
            </a:r>
            <a:r>
              <a:rPr lang="en-US" sz="1400" dirty="0">
                <a:effectLst/>
                <a:latin typeface="Bookman Old Style" panose="02050604050505020204" pitchFamily="18" charset="0"/>
                <a:ea typeface="Tahoma" panose="020B0604030504040204" pitchFamily="34" charset="0"/>
                <a:cs typeface="Tahoma" panose="020B0604030504040204" pitchFamily="34" charset="0"/>
              </a:rPr>
              <a:t> (1461, 1520),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później</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wojska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gdańskie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królewskie</a:t>
            </a:r>
            <a:r>
              <a:rPr lang="en-US" sz="1400"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czasie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wojen</a:t>
            </a:r>
            <a:r>
              <a:rPr lang="en-US" sz="1400" dirty="0">
                <a:effectLst/>
                <a:latin typeface="Bookman Old Style" panose="02050604050505020204" pitchFamily="18" charset="0"/>
                <a:ea typeface="Tahoma" panose="020B0604030504040204" pitchFamily="34" charset="0"/>
                <a:cs typeface="Tahoma" panose="020B0604030504040204" pitchFamily="34" charset="0"/>
              </a:rPr>
              <a:t> ze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Stefanem</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Batorym</a:t>
            </a:r>
            <a:r>
              <a:rPr lang="en-US" sz="1400" dirty="0">
                <a:effectLst/>
                <a:latin typeface="Bookman Old Style" panose="02050604050505020204" pitchFamily="18" charset="0"/>
                <a:ea typeface="Tahoma" panose="020B0604030504040204" pitchFamily="34" charset="0"/>
                <a:cs typeface="Tahoma" panose="020B0604030504040204" pitchFamily="34" charset="0"/>
              </a:rPr>
              <a:t> (1576-1577)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oraz</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sami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gdańszczanie</a:t>
            </a:r>
            <a:r>
              <a:rPr lang="en-US" sz="1400"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czasie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potopu</a:t>
            </a:r>
            <a:r>
              <a:rPr lang="en-US" sz="1400" dirty="0">
                <a:effectLst/>
                <a:latin typeface="Bookman Old Style" panose="02050604050505020204" pitchFamily="18" charset="0"/>
                <a:ea typeface="Tahoma" panose="020B0604030504040204" pitchFamily="34" charset="0"/>
                <a:cs typeface="Tahoma" panose="020B0604030504040204" pitchFamily="34" charset="0"/>
              </a:rPr>
              <a:t> (1656)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wojny</a:t>
            </a:r>
            <a:r>
              <a:rPr lang="en-US" sz="1400" dirty="0">
                <a:effectLst/>
                <a:latin typeface="Bookman Old Style" panose="02050604050505020204" pitchFamily="18" charset="0"/>
                <a:ea typeface="Tahoma" panose="020B0604030504040204" pitchFamily="34" charset="0"/>
                <a:cs typeface="Tahoma" panose="020B0604030504040204" pitchFamily="34" charset="0"/>
              </a:rPr>
              <a:t> o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sukcesję</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polską</a:t>
            </a:r>
            <a:r>
              <a:rPr lang="en-US" sz="1400" dirty="0">
                <a:effectLst/>
                <a:latin typeface="Bookman Old Style" panose="02050604050505020204" pitchFamily="18" charset="0"/>
                <a:ea typeface="Tahoma" panose="020B0604030504040204" pitchFamily="34" charset="0"/>
                <a:cs typeface="Tahoma" panose="020B0604030504040204" pitchFamily="34" charset="0"/>
              </a:rPr>
              <a:t> (1734).</a:t>
            </a:r>
          </a:p>
          <a:p>
            <a:pPr indent="-228600">
              <a:lnSpc>
                <a:spcPct val="160000"/>
              </a:lnSpc>
              <a:spcAft>
                <a:spcPts val="310"/>
              </a:spcAft>
              <a:buFont typeface="Arial" panose="020B0604020202020204" pitchFamily="34" charset="0"/>
              <a:buChar char="•"/>
            </a:pPr>
            <a:endParaRPr lang="en-US" sz="1400" dirty="0">
              <a:effectLst/>
              <a:latin typeface="Bookman Old Style" panose="02050604050505020204" pitchFamily="18" charset="0"/>
              <a:ea typeface="Tahoma" panose="020B0604030504040204" pitchFamily="34" charset="0"/>
              <a:cs typeface="Tahoma" panose="020B0604030504040204" pitchFamily="34" charset="0"/>
            </a:endParaRPr>
          </a:p>
          <a:p>
            <a:pPr marL="285750" indent="-228600">
              <a:lnSpc>
                <a:spcPct val="160000"/>
              </a:lnSpc>
              <a:buFont typeface="Arial" panose="020B0604020202020204" pitchFamily="34" charset="0"/>
              <a:buChar char="•"/>
            </a:pPr>
            <a:r>
              <a:rPr lang="en-US" sz="1400" b="1" dirty="0">
                <a:effectLst/>
                <a:latin typeface="Bookman Old Style" panose="02050604050505020204" pitchFamily="18" charset="0"/>
                <a:ea typeface="Tahoma" panose="020B0604030504040204" pitchFamily="34" charset="0"/>
                <a:cs typeface="Tahoma" panose="020B0604030504040204" pitchFamily="34" charset="0"/>
              </a:rPr>
              <a:t>W 1772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roku</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(I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rozbiór</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Polski),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okolice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Gdańska</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(ale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nie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samo</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miasto</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zostały</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zajęte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przez</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Prusy</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Siedlce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przeszły</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na</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własność</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państwa</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Król</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pruski</a:t>
            </a:r>
            <a:r>
              <a:rPr lang="en-US" sz="1400" dirty="0">
                <a:effectLst/>
                <a:latin typeface="Bookman Old Style" panose="02050604050505020204" pitchFamily="18" charset="0"/>
                <a:ea typeface="Tahoma" panose="020B0604030504040204" pitchFamily="34" charset="0"/>
                <a:cs typeface="Tahoma" panose="020B0604030504040204" pitchFamily="34" charset="0"/>
              </a:rPr>
              <a:t>, by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zmarginalizować</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znaczenie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Gdańska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stworzył</a:t>
            </a:r>
            <a:r>
              <a:rPr lang="en-US" sz="1400" dirty="0">
                <a:effectLst/>
                <a:latin typeface="Bookman Old Style" panose="02050604050505020204" pitchFamily="18" charset="0"/>
                <a:ea typeface="Tahoma" panose="020B0604030504040204" pitchFamily="34" charset="0"/>
                <a:cs typeface="Tahoma" panose="020B0604030504040204" pitchFamily="34" charset="0"/>
              </a:rPr>
              <a:t> w z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otaczających</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miasto</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przedmieść</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konkurencyjną</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jednostkę</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administracyjną</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Zjednoczone</a:t>
            </a:r>
            <a:r>
              <a:rPr lang="en-US" sz="1400" dirty="0">
                <a:effectLst/>
                <a:latin typeface="Bookman Old Style" panose="02050604050505020204" pitchFamily="18" charset="0"/>
                <a:ea typeface="Tahoma" panose="020B0604030504040204" pitchFamily="34" charset="0"/>
                <a:cs typeface="Tahoma" panose="020B0604030504040204" pitchFamily="34" charset="0"/>
              </a:rPr>
              <a:t> Miasto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Chełm</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Składała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się</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ona</a:t>
            </a:r>
            <a:r>
              <a:rPr lang="en-US" sz="1400" dirty="0">
                <a:effectLst/>
                <a:latin typeface="Bookman Old Style" panose="02050604050505020204" pitchFamily="18" charset="0"/>
                <a:ea typeface="Tahoma" panose="020B0604030504040204" pitchFamily="34" charset="0"/>
                <a:cs typeface="Tahoma" panose="020B0604030504040204" pitchFamily="34" charset="0"/>
              </a:rPr>
              <a:t> z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Chełmu</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Starych</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Szkotów</a:t>
            </a:r>
            <a:r>
              <a:rPr lang="en-US" sz="1400" dirty="0">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Św</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Wojciecha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Siedlec</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Siedlce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liczyły</a:t>
            </a:r>
            <a:r>
              <a:rPr lang="en-US" sz="1400"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tym</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czasie</a:t>
            </a:r>
            <a:r>
              <a:rPr lang="en-US" sz="1400" dirty="0">
                <a:effectLst/>
                <a:latin typeface="Bookman Old Style" panose="02050604050505020204" pitchFamily="18" charset="0"/>
                <a:ea typeface="Tahoma" panose="020B0604030504040204" pitchFamily="34" charset="0"/>
                <a:cs typeface="Tahoma" panose="020B0604030504040204" pitchFamily="34" charset="0"/>
              </a:rPr>
              <a:t> 238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dymów</a:t>
            </a:r>
            <a:r>
              <a:rPr lang="en-US" sz="1400" dirty="0">
                <a:effectLst/>
                <a:latin typeface="Bookman Old Style" panose="02050604050505020204" pitchFamily="18" charset="0"/>
                <a:ea typeface="Tahoma" panose="020B0604030504040204" pitchFamily="34" charset="0"/>
                <a:cs typeface="Tahoma" panose="020B0604030504040204" pitchFamily="34" charset="0"/>
              </a:rPr>
              <a:t>”, a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podsta­wową</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grupą</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społeczną</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pozostawało</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pospólstwo</a:t>
            </a:r>
            <a:r>
              <a:rPr lang="en-US" sz="1400" dirty="0">
                <a:effectLst/>
                <a:latin typeface="Bookman Old Style" panose="02050604050505020204" pitchFamily="18" charset="0"/>
                <a:ea typeface="Tahoma" panose="020B0604030504040204" pitchFamily="34" charset="0"/>
                <a:cs typeface="Tahoma" panose="020B0604030504040204" pitchFamily="34" charset="0"/>
              </a:rPr>
              <a:t>.</a:t>
            </a:r>
          </a:p>
          <a:p>
            <a:pPr indent="-228600">
              <a:lnSpc>
                <a:spcPct val="160000"/>
              </a:lnSpc>
              <a:buFont typeface="Arial" panose="020B0604020202020204" pitchFamily="34" charset="0"/>
              <a:buChar char="•"/>
            </a:pPr>
            <a:endParaRPr lang="en-US" sz="1400" dirty="0">
              <a:effectLst/>
              <a:latin typeface="Bookman Old Style" panose="02050604050505020204" pitchFamily="18" charset="0"/>
              <a:ea typeface="Tahoma" panose="020B0604030504040204" pitchFamily="34" charset="0"/>
              <a:cs typeface="Tahoma" panose="020B0604030504040204" pitchFamily="34" charset="0"/>
            </a:endParaRPr>
          </a:p>
          <a:p>
            <a:pPr marL="285750" indent="-228600">
              <a:lnSpc>
                <a:spcPct val="160000"/>
              </a:lnSpc>
              <a:buFont typeface="Arial" panose="020B0604020202020204" pitchFamily="34" charset="0"/>
              <a:buChar char="•"/>
            </a:pPr>
            <a:r>
              <a:rPr lang="en-US" sz="1400" dirty="0" err="1">
                <a:effectLst/>
                <a:latin typeface="Bookman Old Style" panose="02050604050505020204" pitchFamily="18" charset="0"/>
                <a:ea typeface="Tahoma" panose="020B0604030504040204" pitchFamily="34" charset="0"/>
                <a:cs typeface="Tahoma" panose="020B0604030504040204" pitchFamily="34" charset="0"/>
              </a:rPr>
              <a:t>Kolejne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zniszczenia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Siedlec</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miały</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miejsce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podczas</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oblężeń</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Gdańska</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pl-PL"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a:effectLst/>
                <a:latin typeface="Bookman Old Style" panose="02050604050505020204" pitchFamily="18" charset="0"/>
                <a:ea typeface="Tahoma" panose="020B0604030504040204" pitchFamily="34" charset="0"/>
                <a:cs typeface="Tahoma" panose="020B0604030504040204" pitchFamily="34" charset="0"/>
              </a:rPr>
              <a:t>w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okresie</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wojen</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napoleońskich</a:t>
            </a:r>
            <a:r>
              <a:rPr lang="en-US" sz="1400" dirty="0">
                <a:effectLst/>
                <a:latin typeface="Bookman Old Style" panose="02050604050505020204" pitchFamily="18" charset="0"/>
                <a:ea typeface="Tahoma" panose="020B0604030504040204" pitchFamily="34" charset="0"/>
                <a:cs typeface="Tahoma" panose="020B0604030504040204" pitchFamily="34" charset="0"/>
              </a:rPr>
              <a:t> (1807, 1813). </a:t>
            </a:r>
          </a:p>
          <a:p>
            <a:pPr indent="-228600">
              <a:lnSpc>
                <a:spcPct val="160000"/>
              </a:lnSpc>
              <a:buFont typeface="Arial" panose="020B0604020202020204" pitchFamily="34" charset="0"/>
              <a:buChar char="•"/>
            </a:pPr>
            <a:endParaRPr lang="en-US" sz="1400" dirty="0">
              <a:effectLst/>
              <a:latin typeface="Bookman Old Style" panose="02050604050505020204" pitchFamily="18" charset="0"/>
              <a:ea typeface="Tahoma" panose="020B0604030504040204" pitchFamily="34" charset="0"/>
              <a:cs typeface="Tahoma" panose="020B0604030504040204" pitchFamily="34" charset="0"/>
            </a:endParaRPr>
          </a:p>
          <a:p>
            <a:pPr marL="285750" indent="-228600">
              <a:lnSpc>
                <a:spcPct val="160000"/>
              </a:lnSpc>
              <a:buFont typeface="Arial" panose="020B0604020202020204" pitchFamily="34" charset="0"/>
              <a:buChar char="•"/>
            </a:pPr>
            <a:r>
              <a:rPr lang="en-US" sz="1400" dirty="0">
                <a:effectLst/>
                <a:latin typeface="Bookman Old Style" panose="02050604050505020204" pitchFamily="18" charset="0"/>
                <a:ea typeface="Tahoma" panose="020B0604030504040204" pitchFamily="34" charset="0"/>
                <a:cs typeface="Tahoma" panose="020B0604030504040204" pitchFamily="34" charset="0"/>
              </a:rPr>
              <a:t>Po ich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zakończeniu</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wieś</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odbudowano</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dirty="0" err="1">
                <a:effectLst/>
                <a:latin typeface="Bookman Old Style" panose="02050604050505020204" pitchFamily="18" charset="0"/>
                <a:ea typeface="Tahoma" panose="020B0604030504040204" pitchFamily="34" charset="0"/>
                <a:cs typeface="Tahoma" panose="020B0604030504040204" pitchFamily="34" charset="0"/>
              </a:rPr>
              <a:t>i</a:t>
            </a:r>
            <a:r>
              <a:rPr lang="en-US" sz="1400"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a:effectLst/>
                <a:latin typeface="Bookman Old Style" panose="02050604050505020204" pitchFamily="18" charset="0"/>
                <a:ea typeface="Tahoma" panose="020B0604030504040204" pitchFamily="34" charset="0"/>
                <a:cs typeface="Tahoma" panose="020B0604030504040204" pitchFamily="34" charset="0"/>
              </a:rPr>
              <a:t>w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marcu</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1814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roku</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wcielono</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w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granice</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miasta</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r>
              <a:rPr lang="en-US" sz="1400" b="1" dirty="0" err="1">
                <a:effectLst/>
                <a:latin typeface="Bookman Old Style" panose="02050604050505020204" pitchFamily="18" charset="0"/>
                <a:ea typeface="Tahoma" panose="020B0604030504040204" pitchFamily="34" charset="0"/>
                <a:cs typeface="Tahoma" panose="020B0604030504040204" pitchFamily="34" charset="0"/>
              </a:rPr>
              <a:t>Gdańska</a:t>
            </a:r>
            <a:r>
              <a:rPr lang="en-US" sz="1400" b="1" dirty="0">
                <a:effectLst/>
                <a:latin typeface="Bookman Old Style" panose="02050604050505020204" pitchFamily="18" charset="0"/>
                <a:ea typeface="Tahoma" panose="020B0604030504040204" pitchFamily="34" charset="0"/>
                <a:cs typeface="Tahoma" panose="020B0604030504040204" pitchFamily="34" charset="0"/>
              </a:rPr>
              <a:t>. </a:t>
            </a:r>
          </a:p>
        </p:txBody>
      </p:sp>
    </p:spTree>
    <p:extLst>
      <p:ext uri="{BB962C8B-B14F-4D97-AF65-F5344CB8AC3E}">
        <p14:creationId xmlns="" xmlns:p14="http://schemas.microsoft.com/office/powerpoint/2010/main" val="14745867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transport, pociąg, pojazd&#10;&#10;Opis wygenerowany automatycznie">
            <a:extLst>
              <a:ext uri="{FF2B5EF4-FFF2-40B4-BE49-F238E27FC236}">
                <a16:creationId xmlns="" xmlns:a16="http://schemas.microsoft.com/office/drawing/2014/main" id="{316A2E11-48D1-E17B-2461-B427F8B84B0A}"/>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r="-1" b="2118"/>
          <a:stretch/>
        </p:blipFill>
        <p:spPr>
          <a:xfrm>
            <a:off x="1" y="10"/>
            <a:ext cx="6936390" cy="6857990"/>
          </a:xfrm>
          <a:prstGeom prst="rect">
            <a:avLst/>
          </a:prstGeom>
        </p:spPr>
      </p:pic>
      <p:sp>
        <p:nvSpPr>
          <p:cNvPr id="3" name="pole tekstowe 2">
            <a:extLst>
              <a:ext uri="{FF2B5EF4-FFF2-40B4-BE49-F238E27FC236}">
                <a16:creationId xmlns="" xmlns:a16="http://schemas.microsoft.com/office/drawing/2014/main" id="{B2A7EEC1-A3FE-47B6-6237-D7CBA3DE6DAC}"/>
              </a:ext>
            </a:extLst>
          </p:cNvPr>
          <p:cNvSpPr txBox="1"/>
          <p:nvPr/>
        </p:nvSpPr>
        <p:spPr>
          <a:xfrm>
            <a:off x="7634377" y="983411"/>
            <a:ext cx="3719422" cy="5193552"/>
          </a:xfrm>
          <a:prstGeom prst="rect">
            <a:avLst/>
          </a:prstGeom>
        </p:spPr>
        <p:txBody>
          <a:bodyPr vert="horz" lIns="91440" tIns="45720" rIns="91440" bIns="45720" rtlCol="0">
            <a:normAutofit fontScale="85000" lnSpcReduction="20000"/>
          </a:bodyPr>
          <a:lstStyle/>
          <a:p>
            <a:pPr>
              <a:lnSpc>
                <a:spcPct val="160000"/>
              </a:lnSpc>
              <a:spcAft>
                <a:spcPts val="310"/>
              </a:spcAft>
            </a:pPr>
            <a:r>
              <a:rPr lang="en-US" sz="1700" dirty="0">
                <a:effectLst/>
                <a:latin typeface="Bookman Old Style" panose="02050604050505020204" pitchFamily="18" charset="0"/>
              </a:rPr>
              <a:t>Na </a:t>
            </a:r>
            <a:r>
              <a:rPr lang="en-US" sz="1700" dirty="0" err="1">
                <a:effectLst/>
                <a:latin typeface="Bookman Old Style" panose="02050604050505020204" pitchFamily="18" charset="0"/>
              </a:rPr>
              <a:t>rozwój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Siedlec</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wpłynęło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uruchomienie</a:t>
            </a:r>
            <a:r>
              <a:rPr lang="pl-PL" sz="1700" dirty="0">
                <a:latin typeface="Bookman Old Style" panose="02050604050505020204" pitchFamily="18" charset="0"/>
              </a:rPr>
              <a:t> </a:t>
            </a:r>
            <a:r>
              <a:rPr lang="en-US" sz="1700" dirty="0">
                <a:effectLst/>
                <a:latin typeface="Bookman Old Style" panose="02050604050505020204" pitchFamily="18" charset="0"/>
              </a:rPr>
              <a:t>w 1887 </a:t>
            </a:r>
            <a:r>
              <a:rPr lang="en-US" sz="1700" dirty="0" err="1">
                <a:effectLst/>
                <a:latin typeface="Bookman Old Style" panose="02050604050505020204" pitchFamily="18" charset="0"/>
              </a:rPr>
              <a:t>roku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linii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tramwajowej</a:t>
            </a:r>
            <a:r>
              <a:rPr lang="en-US" sz="1700" dirty="0">
                <a:effectLst/>
                <a:latin typeface="Bookman Old Style" panose="02050604050505020204" pitchFamily="18" charset="0"/>
              </a:rPr>
              <a:t> z Targu </a:t>
            </a:r>
            <a:r>
              <a:rPr lang="en-US" sz="1700" dirty="0" err="1">
                <a:effectLst/>
                <a:latin typeface="Bookman Old Style" panose="02050604050505020204" pitchFamily="18" charset="0"/>
              </a:rPr>
              <a:t>Siennego</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err="1">
                <a:effectLst/>
                <a:latin typeface="Bookman Old Style" panose="02050604050505020204" pitchFamily="18" charset="0"/>
              </a:rPr>
              <a:t>na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przedmieście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Emaus</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Pętla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znajdowała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się</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przy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wzniesionym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później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kościele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św</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Franciszka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Był</a:t>
            </a:r>
            <a:r>
              <a:rPr lang="en-US" sz="1700" dirty="0">
                <a:effectLst/>
                <a:latin typeface="Bookman Old Style" panose="02050604050505020204" pitchFamily="18" charset="0"/>
              </a:rPr>
              <a:t> to </a:t>
            </a:r>
            <a:r>
              <a:rPr lang="en-US" sz="1700" dirty="0" err="1">
                <a:effectLst/>
                <a:latin typeface="Bookman Old Style" panose="02050604050505020204" pitchFamily="18" charset="0"/>
              </a:rPr>
              <a:t>najpierw</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tramwaj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konny</a:t>
            </a:r>
            <a:r>
              <a:rPr lang="en-US" sz="1700" dirty="0">
                <a:effectLst/>
                <a:latin typeface="Bookman Old Style" panose="02050604050505020204" pitchFamily="18" charset="0"/>
              </a:rPr>
              <a:t>, a od 1896 </a:t>
            </a:r>
            <a:r>
              <a:rPr lang="en-US" sz="1700" dirty="0" err="1">
                <a:effectLst/>
                <a:latin typeface="Bookman Old Style" panose="02050604050505020204" pitchFamily="18" charset="0"/>
              </a:rPr>
              <a:t>roku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elektryczny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linia</a:t>
            </a:r>
            <a:r>
              <a:rPr lang="en-US" sz="1700" dirty="0">
                <a:effectLst/>
                <a:latin typeface="Bookman Old Style" panose="02050604050505020204" pitchFamily="18" charset="0"/>
              </a:rPr>
              <a:t> nr 7). </a:t>
            </a:r>
            <a:r>
              <a:rPr lang="en-US" sz="1700" dirty="0" err="1">
                <a:effectLst/>
                <a:latin typeface="Bookman Old Style" panose="02050604050505020204" pitchFamily="18" charset="0"/>
              </a:rPr>
              <a:t>Dzięki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dogodnemu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połączeniu</a:t>
            </a:r>
            <a:r>
              <a:rPr lang="en-US" sz="1700" dirty="0">
                <a:effectLst/>
                <a:latin typeface="Bookman Old Style" panose="02050604050505020204" pitchFamily="18" charset="0"/>
              </a:rPr>
              <a:t> z centrum </a:t>
            </a:r>
            <a:r>
              <a:rPr lang="en-US" sz="1700" dirty="0" err="1">
                <a:effectLst/>
                <a:latin typeface="Bookman Old Style" panose="02050604050505020204" pitchFamily="18" charset="0"/>
              </a:rPr>
              <a:t>Gdańska</a:t>
            </a:r>
            <a:r>
              <a:rPr lang="en-US" sz="1700" dirty="0">
                <a:effectLst/>
                <a:latin typeface="Bookman Old Style" panose="02050604050505020204" pitchFamily="18" charset="0"/>
              </a:rPr>
              <a:t> w </a:t>
            </a:r>
            <a:r>
              <a:rPr lang="en-US" sz="1700" dirty="0" err="1">
                <a:effectLst/>
                <a:latin typeface="Bookman Old Style" panose="02050604050505020204" pitchFamily="18" charset="0"/>
              </a:rPr>
              <a:t>dzielnicy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osiedlali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się</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robotnicy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gdańskich</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zakładów</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przede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wszystkim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stoczni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Przy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głównej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ulicy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zwanej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jeszcze</a:t>
            </a:r>
            <a:r>
              <a:rPr lang="en-US" sz="1700" dirty="0">
                <a:effectLst/>
                <a:latin typeface="Bookman Old Style" panose="02050604050505020204" pitchFamily="18" charset="0"/>
              </a:rPr>
              <a:t> w 1897 r. </a:t>
            </a:r>
            <a:r>
              <a:rPr lang="en-US" sz="1700" dirty="0" err="1">
                <a:effectLst/>
                <a:latin typeface="Bookman Old Style" panose="02050604050505020204" pitchFamily="18" charset="0"/>
              </a:rPr>
              <a:t>Schidlitz</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a po </a:t>
            </a:r>
            <a:r>
              <a:rPr lang="en-US" sz="1700" dirty="0" err="1">
                <a:effectLst/>
                <a:latin typeface="Bookman Old Style" panose="02050604050505020204" pitchFamily="18" charset="0"/>
              </a:rPr>
              <a:t>roku</a:t>
            </a:r>
            <a:r>
              <a:rPr lang="en-US" sz="1700" dirty="0">
                <a:effectLst/>
                <a:latin typeface="Bookman Old Style" panose="02050604050505020204" pitchFamily="18" charset="0"/>
              </a:rPr>
              <a:t> 1900 </a:t>
            </a:r>
            <a:r>
              <a:rPr lang="en-US" sz="1700" dirty="0" err="1">
                <a:effectLst/>
                <a:latin typeface="Bookman Old Style" panose="02050604050505020204" pitchFamily="18" charset="0"/>
              </a:rPr>
              <a:t>Karthäuser</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Straße</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a:t>
            </a:r>
            <a:r>
              <a:rPr lang="en-US" sz="1700" dirty="0" err="1">
                <a:effectLst/>
                <a:latin typeface="Bookman Old Style" panose="02050604050505020204" pitchFamily="18" charset="0"/>
              </a:rPr>
              <a:t>ul</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Kartuska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wznoszono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coraz</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liczniejsze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budynki</a:t>
            </a:r>
            <a:r>
              <a:rPr lang="en-US" sz="1700" dirty="0">
                <a:effectLst/>
                <a:latin typeface="Bookman Old Style" panose="02050604050505020204" pitchFamily="18" charset="0"/>
              </a:rPr>
              <a:t>.</a:t>
            </a:r>
          </a:p>
        </p:txBody>
      </p:sp>
    </p:spTree>
    <p:extLst>
      <p:ext uri="{BB962C8B-B14F-4D97-AF65-F5344CB8AC3E}">
        <p14:creationId xmlns="" xmlns:p14="http://schemas.microsoft.com/office/powerpoint/2010/main" val="3933682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Obraz 3" descr="Obraz zawierający tekst, mapa, diagram, Plan&#10;&#10;Opis wygenerowany automatycznie">
            <a:extLst>
              <a:ext uri="{FF2B5EF4-FFF2-40B4-BE49-F238E27FC236}">
                <a16:creationId xmlns="" xmlns:a16="http://schemas.microsoft.com/office/drawing/2014/main" id="{DBB89BF3-2614-4D44-0655-E29F7B99F345}"/>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l="31875" r="15359"/>
          <a:stretch/>
        </p:blipFill>
        <p:spPr>
          <a:xfrm>
            <a:off x="596813" y="801575"/>
            <a:ext cx="5499187" cy="5471535"/>
          </a:xfrm>
          <a:custGeom>
            <a:avLst/>
            <a:gdLst/>
            <a:ahLst/>
            <a:cxnLst/>
            <a:rect l="l" t="t" r="r" b="b"/>
            <a:pathLst>
              <a:path w="4926647" h="4901874">
                <a:moveTo>
                  <a:pt x="2827942" y="2033"/>
                </a:moveTo>
                <a:cubicBezTo>
                  <a:pt x="2901705" y="5050"/>
                  <a:pt x="2973640" y="11422"/>
                  <a:pt x="3043325" y="21136"/>
                </a:cubicBezTo>
                <a:cubicBezTo>
                  <a:pt x="3600804" y="98849"/>
                  <a:pt x="4185553" y="476257"/>
                  <a:pt x="4498894" y="902802"/>
                </a:cubicBezTo>
                <a:cubicBezTo>
                  <a:pt x="4812235" y="1329346"/>
                  <a:pt x="4950223" y="2037621"/>
                  <a:pt x="4923373" y="2580407"/>
                </a:cubicBezTo>
                <a:cubicBezTo>
                  <a:pt x="4896522" y="3123192"/>
                  <a:pt x="4745612" y="3772883"/>
                  <a:pt x="4337788" y="4159516"/>
                </a:cubicBezTo>
                <a:cubicBezTo>
                  <a:pt x="3929963" y="4546150"/>
                  <a:pt x="3081282" y="4930377"/>
                  <a:pt x="2476425" y="4900207"/>
                </a:cubicBezTo>
                <a:cubicBezTo>
                  <a:pt x="1871566" y="4870038"/>
                  <a:pt x="1119757" y="4406651"/>
                  <a:pt x="708641" y="3978500"/>
                </a:cubicBezTo>
                <a:cubicBezTo>
                  <a:pt x="297525" y="3550349"/>
                  <a:pt x="-64504" y="2921632"/>
                  <a:pt x="9726" y="2331303"/>
                </a:cubicBezTo>
                <a:cubicBezTo>
                  <a:pt x="83957" y="1740973"/>
                  <a:pt x="273797" y="1052469"/>
                  <a:pt x="1154021" y="436525"/>
                </a:cubicBezTo>
                <a:cubicBezTo>
                  <a:pt x="1705608" y="124217"/>
                  <a:pt x="2311596" y="-19083"/>
                  <a:pt x="2827942" y="2033"/>
                </a:cubicBezTo>
                <a:close/>
              </a:path>
            </a:pathLst>
          </a:custGeom>
        </p:spPr>
      </p:pic>
      <p:grpSp>
        <p:nvGrpSpPr>
          <p:cNvPr id="32" name="Group 19">
            <a:extLst>
              <a:ext uri="{FF2B5EF4-FFF2-40B4-BE49-F238E27FC236}">
                <a16:creationId xmlns="" xmlns:a16="http://schemas.microsoft.com/office/drawing/2014/main" id="{A825BD3A-E149-3C61-449F-23D1B09562D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60286" y="4780067"/>
            <a:ext cx="2129121" cy="2098001"/>
            <a:chOff x="-60285" y="4581559"/>
            <a:chExt cx="2330572" cy="2296509"/>
          </a:xfrm>
        </p:grpSpPr>
        <p:sp>
          <p:nvSpPr>
            <p:cNvPr id="21" name="Freeform: Shape 20">
              <a:extLst>
                <a:ext uri="{FF2B5EF4-FFF2-40B4-BE49-F238E27FC236}">
                  <a16:creationId xmlns="" xmlns:a16="http://schemas.microsoft.com/office/drawing/2014/main" id="{C43B6EA6-9E0B-9973-F921-86CF410DE84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21400132">
              <a:off x="1054559" y="5611570"/>
              <a:ext cx="374890" cy="373361"/>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849482"/>
                <a:gd name="connsiteY0" fmla="*/ 2 h 4963949"/>
                <a:gd name="connsiteX1" fmla="*/ 4735908 w 4849482"/>
                <a:gd name="connsiteY1" fmla="*/ 1905908 h 4963949"/>
                <a:gd name="connsiteX2" fmla="*/ 4451030 w 4849482"/>
                <a:gd name="connsiteY2" fmla="*/ 3809089 h 4963949"/>
                <a:gd name="connsiteX3" fmla="*/ 3419865 w 4849482"/>
                <a:gd name="connsiteY3" fmla="*/ 4844857 h 4963949"/>
                <a:gd name="connsiteX4" fmla="*/ 1074535 w 4849482"/>
                <a:gd name="connsiteY4" fmla="*/ 4657238 h 4963949"/>
                <a:gd name="connsiteX5" fmla="*/ 33359 w 4849482"/>
                <a:gd name="connsiteY5" fmla="*/ 2995667 h 4963949"/>
                <a:gd name="connsiteX6" fmla="*/ 592137 w 4849482"/>
                <a:gd name="connsiteY6" fmla="*/ 805858 h 4963949"/>
                <a:gd name="connsiteX7" fmla="*/ 2649000 w 4849482"/>
                <a:gd name="connsiteY7" fmla="*/ 2 h 4963949"/>
                <a:gd name="connsiteX0" fmla="*/ 2649000 w 4942023"/>
                <a:gd name="connsiteY0" fmla="*/ 2 h 4678955"/>
                <a:gd name="connsiteX1" fmla="*/ 4735908 w 4942023"/>
                <a:gd name="connsiteY1" fmla="*/ 1905908 h 4678955"/>
                <a:gd name="connsiteX2" fmla="*/ 4451030 w 4942023"/>
                <a:gd name="connsiteY2" fmla="*/ 3809089 h 4678955"/>
                <a:gd name="connsiteX3" fmla="*/ 1074535 w 4942023"/>
                <a:gd name="connsiteY3" fmla="*/ 4657238 h 4678955"/>
                <a:gd name="connsiteX4" fmla="*/ 33359 w 4942023"/>
                <a:gd name="connsiteY4" fmla="*/ 2995667 h 4678955"/>
                <a:gd name="connsiteX5" fmla="*/ 592137 w 4942023"/>
                <a:gd name="connsiteY5" fmla="*/ 805858 h 4678955"/>
                <a:gd name="connsiteX6" fmla="*/ 2649000 w 4942023"/>
                <a:gd name="connsiteY6" fmla="*/ 2 h 4678955"/>
                <a:gd name="connsiteX0" fmla="*/ 2649000 w 4806392"/>
                <a:gd name="connsiteY0" fmla="*/ 2 h 4842789"/>
                <a:gd name="connsiteX1" fmla="*/ 4735908 w 4806392"/>
                <a:gd name="connsiteY1" fmla="*/ 1905908 h 4842789"/>
                <a:gd name="connsiteX2" fmla="*/ 3706624 w 4806392"/>
                <a:gd name="connsiteY2" fmla="*/ 4493428 h 4842789"/>
                <a:gd name="connsiteX3" fmla="*/ 1074535 w 4806392"/>
                <a:gd name="connsiteY3" fmla="*/ 4657238 h 4842789"/>
                <a:gd name="connsiteX4" fmla="*/ 33359 w 4806392"/>
                <a:gd name="connsiteY4" fmla="*/ 2995667 h 4842789"/>
                <a:gd name="connsiteX5" fmla="*/ 592137 w 4806392"/>
                <a:gd name="connsiteY5" fmla="*/ 805858 h 4842789"/>
                <a:gd name="connsiteX6" fmla="*/ 2649000 w 4806392"/>
                <a:gd name="connsiteY6" fmla="*/ 2 h 4842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6392" h="4842789">
                  <a:moveTo>
                    <a:pt x="2649000" y="2"/>
                  </a:moveTo>
                  <a:cubicBezTo>
                    <a:pt x="3339628" y="183344"/>
                    <a:pt x="4435570" y="1271060"/>
                    <a:pt x="4735908" y="1905908"/>
                  </a:cubicBezTo>
                  <a:cubicBezTo>
                    <a:pt x="5036246" y="2540756"/>
                    <a:pt x="4316853" y="4034873"/>
                    <a:pt x="3706624" y="4493428"/>
                  </a:cubicBezTo>
                  <a:cubicBezTo>
                    <a:pt x="3096395" y="4951983"/>
                    <a:pt x="1686746" y="4906865"/>
                    <a:pt x="1074535" y="4657238"/>
                  </a:cubicBezTo>
                  <a:cubicBezTo>
                    <a:pt x="462324" y="4407611"/>
                    <a:pt x="145196" y="3624902"/>
                    <a:pt x="33359" y="2995667"/>
                  </a:cubicBezTo>
                  <a:cubicBezTo>
                    <a:pt x="-94426" y="2318585"/>
                    <a:pt x="156197" y="1305135"/>
                    <a:pt x="592137" y="805858"/>
                  </a:cubicBezTo>
                  <a:cubicBezTo>
                    <a:pt x="1028077" y="306581"/>
                    <a:pt x="1996327" y="30750"/>
                    <a:pt x="2649000" y="2"/>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Freeform: Shape 21">
              <a:extLst>
                <a:ext uri="{FF2B5EF4-FFF2-40B4-BE49-F238E27FC236}">
                  <a16:creationId xmlns="" xmlns:a16="http://schemas.microsoft.com/office/drawing/2014/main" id="{5C1932EE-D34B-922C-21DE-B9EDF81185B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18929076">
              <a:off x="962723" y="6319494"/>
              <a:ext cx="1307564" cy="558574"/>
            </a:xfrm>
            <a:custGeom>
              <a:avLst/>
              <a:gdLst>
                <a:gd name="connsiteX0" fmla="*/ 1307564 w 1307564"/>
                <a:gd name="connsiteY0" fmla="*/ 360848 h 558574"/>
                <a:gd name="connsiteX1" fmla="*/ 1264610 w 1307564"/>
                <a:gd name="connsiteY1" fmla="*/ 558387 h 558574"/>
                <a:gd name="connsiteX2" fmla="*/ 496925 w 1307564"/>
                <a:gd name="connsiteY2" fmla="*/ 469382 h 558574"/>
                <a:gd name="connsiteX3" fmla="*/ 472802 w 1307564"/>
                <a:gd name="connsiteY3" fmla="*/ 464872 h 558574"/>
                <a:gd name="connsiteX4" fmla="*/ 0 w 1307564"/>
                <a:gd name="connsiteY4" fmla="*/ 0 h 558574"/>
                <a:gd name="connsiteX5" fmla="*/ 152076 w 1307564"/>
                <a:gd name="connsiteY5" fmla="*/ 41404 h 558574"/>
                <a:gd name="connsiteX6" fmla="*/ 1307564 w 1307564"/>
                <a:gd name="connsiteY6" fmla="*/ 360848 h 5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 xmlns:a16="http://schemas.microsoft.com/office/drawing/2014/main" id="{8A1A34FE-FDB4-353C-884F-97E00A77C8C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18929076">
              <a:off x="962723" y="6319494"/>
              <a:ext cx="1307564" cy="558574"/>
            </a:xfrm>
            <a:custGeom>
              <a:avLst/>
              <a:gdLst>
                <a:gd name="connsiteX0" fmla="*/ 1307564 w 1307564"/>
                <a:gd name="connsiteY0" fmla="*/ 360848 h 558574"/>
                <a:gd name="connsiteX1" fmla="*/ 1264610 w 1307564"/>
                <a:gd name="connsiteY1" fmla="*/ 558387 h 558574"/>
                <a:gd name="connsiteX2" fmla="*/ 496925 w 1307564"/>
                <a:gd name="connsiteY2" fmla="*/ 469382 h 558574"/>
                <a:gd name="connsiteX3" fmla="*/ 472802 w 1307564"/>
                <a:gd name="connsiteY3" fmla="*/ 464872 h 558574"/>
                <a:gd name="connsiteX4" fmla="*/ 0 w 1307564"/>
                <a:gd name="connsiteY4" fmla="*/ 0 h 558574"/>
                <a:gd name="connsiteX5" fmla="*/ 152076 w 1307564"/>
                <a:gd name="connsiteY5" fmla="*/ 41404 h 558574"/>
                <a:gd name="connsiteX6" fmla="*/ 1307564 w 1307564"/>
                <a:gd name="connsiteY6" fmla="*/ 360848 h 558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564" h="558574">
                  <a:moveTo>
                    <a:pt x="1307564" y="360848"/>
                  </a:moveTo>
                  <a:cubicBezTo>
                    <a:pt x="1303188" y="403876"/>
                    <a:pt x="1279827" y="564823"/>
                    <a:pt x="1264610" y="558387"/>
                  </a:cubicBezTo>
                  <a:cubicBezTo>
                    <a:pt x="1237694" y="559849"/>
                    <a:pt x="802592" y="520038"/>
                    <a:pt x="496925" y="469382"/>
                  </a:cubicBezTo>
                  <a:lnTo>
                    <a:pt x="472802" y="464872"/>
                  </a:lnTo>
                  <a:lnTo>
                    <a:pt x="0" y="0"/>
                  </a:lnTo>
                  <a:lnTo>
                    <a:pt x="152076" y="41404"/>
                  </a:lnTo>
                  <a:cubicBezTo>
                    <a:pt x="614511" y="166095"/>
                    <a:pt x="1270124" y="336305"/>
                    <a:pt x="1307564" y="360848"/>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 xmlns:a16="http://schemas.microsoft.com/office/drawing/2014/main" id="{9765F686-D93C-21BC-5196-BEC7649DE89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4938007" flipV="1">
              <a:off x="-570599" y="5091873"/>
              <a:ext cx="1904974" cy="884345"/>
            </a:xfrm>
            <a:custGeom>
              <a:avLst/>
              <a:gdLst>
                <a:gd name="connsiteX0" fmla="*/ 0 w 1904974"/>
                <a:gd name="connsiteY0" fmla="*/ 421557 h 884345"/>
                <a:gd name="connsiteX1" fmla="*/ 416370 w 1904974"/>
                <a:gd name="connsiteY1" fmla="*/ 530740 h 884345"/>
                <a:gd name="connsiteX2" fmla="*/ 1800731 w 1904974"/>
                <a:gd name="connsiteY2" fmla="*/ 866036 h 884345"/>
                <a:gd name="connsiteX3" fmla="*/ 1904485 w 1904974"/>
                <a:gd name="connsiteY3" fmla="*/ 880134 h 884345"/>
                <a:gd name="connsiteX4" fmla="*/ 1894966 w 1904974"/>
                <a:gd name="connsiteY4" fmla="*/ 779469 h 884345"/>
                <a:gd name="connsiteX5" fmla="*/ 1761844 w 1904974"/>
                <a:gd name="connsiteY5" fmla="*/ 402374 h 884345"/>
                <a:gd name="connsiteX6" fmla="*/ 1377785 w 1904974"/>
                <a:gd name="connsiteY6" fmla="*/ 3317 h 884345"/>
                <a:gd name="connsiteX7" fmla="*/ 1372668 w 1904974"/>
                <a:gd name="connsiteY7" fmla="*/ 0 h 884345"/>
                <a:gd name="connsiteX8" fmla="*/ 337869 w 1904974"/>
                <a:gd name="connsiteY8" fmla="*/ 139908 h 884345"/>
                <a:gd name="connsiteX9" fmla="*/ 188081 w 1904974"/>
                <a:gd name="connsiteY9" fmla="*/ 203651 h 884345"/>
                <a:gd name="connsiteX10" fmla="*/ 125663 w 1904974"/>
                <a:gd name="connsiteY10" fmla="*/ 268413 h 884345"/>
                <a:gd name="connsiteX11" fmla="*/ 0 w 1904974"/>
                <a:gd name="connsiteY11" fmla="*/ 421557 h 88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 xmlns:a16="http://schemas.microsoft.com/office/drawing/2014/main" id="{FE8DE9D2-D672-9E15-CAC0-BF51EC18909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rot="4938007" flipV="1">
              <a:off x="-570599" y="5091873"/>
              <a:ext cx="1904974" cy="884345"/>
            </a:xfrm>
            <a:custGeom>
              <a:avLst/>
              <a:gdLst>
                <a:gd name="connsiteX0" fmla="*/ 0 w 1904974"/>
                <a:gd name="connsiteY0" fmla="*/ 421557 h 884345"/>
                <a:gd name="connsiteX1" fmla="*/ 416370 w 1904974"/>
                <a:gd name="connsiteY1" fmla="*/ 530740 h 884345"/>
                <a:gd name="connsiteX2" fmla="*/ 1800731 w 1904974"/>
                <a:gd name="connsiteY2" fmla="*/ 866036 h 884345"/>
                <a:gd name="connsiteX3" fmla="*/ 1904485 w 1904974"/>
                <a:gd name="connsiteY3" fmla="*/ 880134 h 884345"/>
                <a:gd name="connsiteX4" fmla="*/ 1894966 w 1904974"/>
                <a:gd name="connsiteY4" fmla="*/ 779469 h 884345"/>
                <a:gd name="connsiteX5" fmla="*/ 1761844 w 1904974"/>
                <a:gd name="connsiteY5" fmla="*/ 402374 h 884345"/>
                <a:gd name="connsiteX6" fmla="*/ 1377785 w 1904974"/>
                <a:gd name="connsiteY6" fmla="*/ 3317 h 884345"/>
                <a:gd name="connsiteX7" fmla="*/ 1372668 w 1904974"/>
                <a:gd name="connsiteY7" fmla="*/ 0 h 884345"/>
                <a:gd name="connsiteX8" fmla="*/ 337869 w 1904974"/>
                <a:gd name="connsiteY8" fmla="*/ 139908 h 884345"/>
                <a:gd name="connsiteX9" fmla="*/ 188081 w 1904974"/>
                <a:gd name="connsiteY9" fmla="*/ 203651 h 884345"/>
                <a:gd name="connsiteX10" fmla="*/ 125663 w 1904974"/>
                <a:gd name="connsiteY10" fmla="*/ 268413 h 884345"/>
                <a:gd name="connsiteX11" fmla="*/ 0 w 1904974"/>
                <a:gd name="connsiteY11" fmla="*/ 421557 h 884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04974" h="884345">
                  <a:moveTo>
                    <a:pt x="0" y="421557"/>
                  </a:moveTo>
                  <a:cubicBezTo>
                    <a:pt x="3634" y="427260"/>
                    <a:pt x="235761" y="473169"/>
                    <a:pt x="416370" y="530740"/>
                  </a:cubicBezTo>
                  <a:lnTo>
                    <a:pt x="1800731" y="866036"/>
                  </a:lnTo>
                  <a:cubicBezTo>
                    <a:pt x="1847450" y="875071"/>
                    <a:pt x="1894389" y="892323"/>
                    <a:pt x="1904485" y="880134"/>
                  </a:cubicBezTo>
                  <a:cubicBezTo>
                    <a:pt x="1907165" y="859490"/>
                    <a:pt x="1898113" y="808332"/>
                    <a:pt x="1894966" y="779469"/>
                  </a:cubicBezTo>
                  <a:cubicBezTo>
                    <a:pt x="1878988" y="675447"/>
                    <a:pt x="1847255" y="520751"/>
                    <a:pt x="1761844" y="402374"/>
                  </a:cubicBezTo>
                  <a:cubicBezTo>
                    <a:pt x="1676433" y="283997"/>
                    <a:pt x="1531056" y="114087"/>
                    <a:pt x="1377785" y="3317"/>
                  </a:cubicBezTo>
                  <a:lnTo>
                    <a:pt x="1372668" y="0"/>
                  </a:lnTo>
                  <a:lnTo>
                    <a:pt x="337869" y="139908"/>
                  </a:lnTo>
                  <a:lnTo>
                    <a:pt x="188081" y="203651"/>
                  </a:lnTo>
                  <a:lnTo>
                    <a:pt x="125663" y="268413"/>
                  </a:lnTo>
                  <a:cubicBezTo>
                    <a:pt x="56438" y="343137"/>
                    <a:pt x="7361" y="404648"/>
                    <a:pt x="0" y="42155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pole tekstowe 2">
            <a:extLst>
              <a:ext uri="{FF2B5EF4-FFF2-40B4-BE49-F238E27FC236}">
                <a16:creationId xmlns="" xmlns:a16="http://schemas.microsoft.com/office/drawing/2014/main" id="{8E5064A6-FB55-B22E-6F99-6D83E9B0A7C7}"/>
              </a:ext>
            </a:extLst>
          </p:cNvPr>
          <p:cNvSpPr txBox="1"/>
          <p:nvPr/>
        </p:nvSpPr>
        <p:spPr>
          <a:xfrm>
            <a:off x="6418053" y="112143"/>
            <a:ext cx="5650302" cy="6454512"/>
          </a:xfrm>
          <a:prstGeom prst="rect">
            <a:avLst/>
          </a:prstGeom>
        </p:spPr>
        <p:txBody>
          <a:bodyPr vert="horz" lIns="91440" tIns="45720" rIns="91440" bIns="45720" rtlCol="0">
            <a:noAutofit/>
          </a:bodyPr>
          <a:lstStyle/>
          <a:p>
            <a:pPr>
              <a:lnSpc>
                <a:spcPct val="150000"/>
              </a:lnSpc>
              <a:spcAft>
                <a:spcPts val="600"/>
              </a:spcAft>
            </a:pPr>
            <a:r>
              <a:rPr lang="en-US" sz="1400" dirty="0" err="1">
                <a:effectLst/>
                <a:latin typeface="Bookman Old Style" panose="02050604050505020204" pitchFamily="18" charset="0"/>
              </a:rPr>
              <a:t>Prestiż</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dzielnicy</a:t>
            </a:r>
            <a:r>
              <a:rPr lang="en-US" sz="1400" dirty="0">
                <a:effectLst/>
                <a:latin typeface="Bookman Old Style" panose="02050604050505020204" pitchFamily="18" charset="0"/>
              </a:rPr>
              <a:t> </a:t>
            </a:r>
            <a:r>
              <a:rPr lang="pl-PL" sz="1400" dirty="0">
                <a:effectLst/>
                <a:latin typeface="Bookman Old Style" panose="02050604050505020204" pitchFamily="18" charset="0"/>
              </a:rPr>
              <a:t>Siedlce </a:t>
            </a:r>
            <a:r>
              <a:rPr lang="en-US" sz="1400" dirty="0" err="1">
                <a:effectLst/>
                <a:latin typeface="Bookman Old Style" panose="02050604050505020204" pitchFamily="18" charset="0"/>
              </a:rPr>
              <a:t>podniosły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gmachy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użyteczności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publicznej</a:t>
            </a:r>
            <a:r>
              <a:rPr lang="en-US" sz="1400" dirty="0">
                <a:effectLst/>
                <a:latin typeface="Bookman Old Style" panose="02050604050505020204" pitchFamily="18" charset="0"/>
              </a:rPr>
              <a:t> o </a:t>
            </a:r>
            <a:r>
              <a:rPr lang="en-US" sz="1400" dirty="0" err="1">
                <a:effectLst/>
                <a:latin typeface="Bookman Old Style" panose="02050604050505020204" pitchFamily="18" charset="0"/>
              </a:rPr>
              <a:t>dużym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znaczeniu</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okolicach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Kościelnej</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err="1">
                <a:effectLst/>
                <a:latin typeface="Bookman Old Style" panose="02050604050505020204" pitchFamily="18" charset="0"/>
              </a:rPr>
              <a:t>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dzisiejszej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Malczewskiego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dawniej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Oberstraße</a:t>
            </a:r>
            <a:r>
              <a:rPr lang="en-US" sz="1400" dirty="0">
                <a:effectLst/>
                <a:latin typeface="Bookman Old Style" panose="02050604050505020204" pitchFamily="18" charset="0"/>
              </a:rPr>
              <a:t>) – </a:t>
            </a:r>
            <a:r>
              <a:rPr lang="en-US" sz="1400" dirty="0" err="1">
                <a:effectLst/>
                <a:latin typeface="Bookman Old Style" panose="02050604050505020204" pitchFamily="18" charset="0"/>
              </a:rPr>
              <a:t>dzięki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reparacjom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wojennym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otrzymywanym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przez</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Niemcy</a:t>
            </a:r>
            <a:r>
              <a:rPr lang="en-US" sz="1400" dirty="0">
                <a:effectLst/>
                <a:latin typeface="Bookman Old Style" panose="02050604050505020204" pitchFamily="18" charset="0"/>
              </a:rPr>
              <a:t> od </a:t>
            </a:r>
            <a:r>
              <a:rPr lang="en-US" sz="1400" dirty="0" err="1">
                <a:effectLst/>
                <a:latin typeface="Bookman Old Style" panose="02050604050505020204" pitchFamily="18" charset="0"/>
              </a:rPr>
              <a:t>Francji</a:t>
            </a:r>
            <a:r>
              <a:rPr lang="en-US" sz="1400" dirty="0">
                <a:effectLst/>
                <a:latin typeface="Bookman Old Style" panose="02050604050505020204" pitchFamily="18" charset="0"/>
              </a:rPr>
              <a:t> po </a:t>
            </a:r>
            <a:r>
              <a:rPr lang="en-US" sz="1400" dirty="0" err="1">
                <a:effectLst/>
                <a:latin typeface="Bookman Old Style" panose="02050604050505020204" pitchFamily="18" charset="0"/>
              </a:rPr>
              <a:t>przegranej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przez</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nią</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wojnie</a:t>
            </a:r>
            <a:r>
              <a:rPr lang="en-US" sz="1400" dirty="0">
                <a:effectLst/>
                <a:latin typeface="Bookman Old Style" panose="02050604050505020204" pitchFamily="18" charset="0"/>
              </a:rPr>
              <a:t> 1870 r. – </a:t>
            </a:r>
            <a:r>
              <a:rPr lang="en-US" sz="1400" dirty="0" err="1">
                <a:effectLst/>
                <a:latin typeface="Bookman Old Style" panose="02050604050505020204" pitchFamily="18" charset="0"/>
              </a:rPr>
              <a:t>wzniesiono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monumentalne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budynki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przeznaczone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cele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oświatowe</a:t>
            </a:r>
            <a:r>
              <a:rPr lang="en-US" sz="1400" dirty="0">
                <a:effectLst/>
                <a:latin typeface="Bookman Old Style" panose="02050604050505020204" pitchFamily="18" charset="0"/>
              </a:rPr>
              <a:t>. </a:t>
            </a:r>
            <a:endParaRPr lang="pl-PL" sz="1400" dirty="0">
              <a:effectLst/>
              <a:latin typeface="Bookman Old Style" panose="02050604050505020204" pitchFamily="18" charset="0"/>
            </a:endParaRPr>
          </a:p>
          <a:p>
            <a:pPr>
              <a:lnSpc>
                <a:spcPct val="150000"/>
              </a:lnSpc>
              <a:spcAft>
                <a:spcPts val="600"/>
              </a:spcAft>
            </a:pPr>
            <a:endParaRPr lang="en-US" sz="1400" dirty="0">
              <a:effectLst/>
              <a:latin typeface="Bookman Old Style" panose="02050604050505020204" pitchFamily="18" charset="0"/>
            </a:endParaRPr>
          </a:p>
          <a:p>
            <a:pPr>
              <a:lnSpc>
                <a:spcPct val="150000"/>
              </a:lnSpc>
              <a:spcAft>
                <a:spcPts val="600"/>
              </a:spcAft>
            </a:pPr>
            <a:r>
              <a:rPr lang="en-US" sz="1400" dirty="0" err="1">
                <a:effectLst/>
                <a:latin typeface="Bookman Old Style" panose="02050604050505020204" pitchFamily="18" charset="0"/>
              </a:rPr>
              <a:t>Przy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Rektorweg</a:t>
            </a:r>
            <a:r>
              <a:rPr lang="en-US" sz="1400" dirty="0">
                <a:effectLst/>
                <a:latin typeface="Bookman Old Style" panose="02050604050505020204" pitchFamily="18" charset="0"/>
              </a:rPr>
              <a:t> (po </a:t>
            </a:r>
            <a:r>
              <a:rPr lang="en-US" sz="1400" dirty="0" err="1">
                <a:effectLst/>
                <a:latin typeface="Bookman Old Style" panose="02050604050505020204" pitchFamily="18" charset="0"/>
              </a:rPr>
              <a:t>wojnie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Ujejskiego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obecnie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część</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Kartuskiej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wysokości</a:t>
            </a:r>
            <a:r>
              <a:rPr lang="en-US" sz="1400" dirty="0">
                <a:effectLst/>
                <a:latin typeface="Bookman Old Style" panose="02050604050505020204" pitchFamily="18" charset="0"/>
              </a:rPr>
              <a:t> VIII LO) </a:t>
            </a:r>
            <a:r>
              <a:rPr lang="en-US" sz="1400" dirty="0" err="1">
                <a:effectLst/>
                <a:latin typeface="Bookman Old Style" panose="02050604050505020204" pitchFamily="18" charset="0"/>
              </a:rPr>
              <a:t>funkcjonowała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siedmioletnia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szkoła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dziewcząt</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siedziba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została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spalona</a:t>
            </a:r>
            <a:r>
              <a:rPr lang="en-US" sz="1400" dirty="0">
                <a:effectLst/>
                <a:latin typeface="Bookman Old Style" panose="02050604050505020204" pitchFamily="18" charset="0"/>
              </a:rPr>
              <a:t> w 1945 r., a</a:t>
            </a:r>
            <a:r>
              <a:rPr lang="pl-PL" sz="1400" dirty="0">
                <a:latin typeface="Bookman Old Style" panose="02050604050505020204" pitchFamily="18" charset="0"/>
              </a:rPr>
              <a:t> </a:t>
            </a:r>
            <a:r>
              <a:rPr lang="en-US" sz="1400" dirty="0" err="1">
                <a:effectLst/>
                <a:latin typeface="Bookman Old Style" panose="02050604050505020204" pitchFamily="18" charset="0"/>
              </a:rPr>
              <a:t>ostatecznie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rozebrana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oraz</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budynek</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szkoły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powszechnej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chłopców</a:t>
            </a:r>
            <a:r>
              <a:rPr lang="en-US" sz="1400" dirty="0">
                <a:effectLst/>
                <a:latin typeface="Bookman Old Style" panose="02050604050505020204" pitchFamily="18" charset="0"/>
              </a:rPr>
              <a:t> (z 1897 </a:t>
            </a:r>
            <a:r>
              <a:rPr lang="en-US" sz="1400" dirty="0" err="1">
                <a:effectLst/>
                <a:latin typeface="Bookman Old Style" panose="02050604050505020204" pitchFamily="18" charset="0"/>
              </a:rPr>
              <a:t>roku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następnie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przeznaczony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tzw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klas</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wstępnych</a:t>
            </a:r>
            <a:r>
              <a:rPr lang="en-US" sz="1400" dirty="0">
                <a:effectLst/>
                <a:latin typeface="Bookman Old Style" panose="02050604050505020204" pitchFamily="18" charset="0"/>
              </a:rPr>
              <a:t>. Po 1921 </a:t>
            </a:r>
            <a:r>
              <a:rPr lang="en-US" sz="1400" dirty="0" err="1">
                <a:effectLst/>
                <a:latin typeface="Bookman Old Style" panose="02050604050505020204" pitchFamily="18" charset="0"/>
              </a:rPr>
              <a:t>roku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działała</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nim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polska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szkoła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senacka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Obok</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wzniesiono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oddany</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do </a:t>
            </a:r>
            <a:r>
              <a:rPr lang="en-US" sz="1400" dirty="0" err="1">
                <a:effectLst/>
                <a:latin typeface="Bookman Old Style" panose="02050604050505020204" pitchFamily="18" charset="0"/>
              </a:rPr>
              <a:t>użytku</a:t>
            </a:r>
            <a:r>
              <a:rPr lang="en-US" sz="1400" dirty="0">
                <a:effectLst/>
                <a:latin typeface="Bookman Old Style" panose="02050604050505020204" pitchFamily="18" charset="0"/>
              </a:rPr>
              <a:t> w 1902 r. </a:t>
            </a:r>
            <a:r>
              <a:rPr lang="en-US" sz="1400" dirty="0" err="1">
                <a:effectLst/>
                <a:latin typeface="Bookman Old Style" panose="02050604050505020204" pitchFamily="18" charset="0"/>
              </a:rPr>
              <a:t>gmach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szkoły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powszechnej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chłopców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Oberstraße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dziś</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Malczewskiego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wyniosła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sylwetka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przetrwała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pożogę</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wojenną</a:t>
            </a:r>
            <a:r>
              <a:rPr lang="en-US" sz="1400" dirty="0">
                <a:effectLst/>
                <a:latin typeface="Bookman Old Style" panose="02050604050505020204" pitchFamily="18" charset="0"/>
              </a:rPr>
              <a:t>. Od 1945 r. </a:t>
            </a:r>
            <a:r>
              <a:rPr lang="en-US" sz="1400" dirty="0" err="1">
                <a:effectLst/>
                <a:latin typeface="Bookman Old Style" panose="02050604050505020204" pitchFamily="18" charset="0"/>
              </a:rPr>
              <a:t>mieściły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się</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w </a:t>
            </a:r>
            <a:r>
              <a:rPr lang="en-US" sz="1400" dirty="0" err="1">
                <a:effectLst/>
                <a:latin typeface="Bookman Old Style" panose="02050604050505020204" pitchFamily="18" charset="0"/>
              </a:rPr>
              <a:t>nim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szkoły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podstawowe</a:t>
            </a:r>
            <a:r>
              <a:rPr lang="en-US" sz="1400" dirty="0">
                <a:effectLst/>
                <a:latin typeface="Bookman Old Style" panose="02050604050505020204" pitchFamily="18" charset="0"/>
              </a:rPr>
              <a:t> nr 12 </a:t>
            </a:r>
            <a:r>
              <a:rPr lang="en-US" sz="1400" dirty="0" err="1">
                <a:effectLst/>
                <a:latin typeface="Bookman Old Style" panose="02050604050505020204" pitchFamily="18" charset="0"/>
              </a:rPr>
              <a:t>i</a:t>
            </a:r>
            <a:r>
              <a:rPr lang="en-US" sz="1400" dirty="0">
                <a:effectLst/>
                <a:latin typeface="Bookman Old Style" panose="02050604050505020204" pitchFamily="18" charset="0"/>
              </a:rPr>
              <a:t> 30, a od 1971 r. jest </a:t>
            </a:r>
            <a:r>
              <a:rPr lang="en-US" sz="1400" dirty="0" err="1">
                <a:effectLst/>
                <a:latin typeface="Bookman Old Style" panose="02050604050505020204" pitchFamily="18" charset="0"/>
              </a:rPr>
              <a:t>siedzibą</a:t>
            </a:r>
            <a:r>
              <a:rPr lang="en-US" sz="1400" dirty="0">
                <a:effectLst/>
                <a:latin typeface="Bookman Old Style" panose="02050604050505020204" pitchFamily="18" charset="0"/>
              </a:rPr>
              <a:t> VIII L</a:t>
            </a:r>
            <a:r>
              <a:rPr lang="pl-PL" sz="1400" dirty="0">
                <a:effectLst/>
                <a:latin typeface="Bookman Old Style" panose="02050604050505020204" pitchFamily="18" charset="0"/>
              </a:rPr>
              <a:t>O.</a:t>
            </a:r>
            <a:endParaRPr lang="en-US" sz="1400" dirty="0">
              <a:effectLst/>
              <a:latin typeface="Bookman Old Style" panose="02050604050505020204" pitchFamily="18" charset="0"/>
            </a:endParaRPr>
          </a:p>
        </p:txBody>
      </p:sp>
    </p:spTree>
    <p:extLst>
      <p:ext uri="{BB962C8B-B14F-4D97-AF65-F5344CB8AC3E}">
        <p14:creationId xmlns="" xmlns:p14="http://schemas.microsoft.com/office/powerpoint/2010/main" val="2128811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5">
            <a:extLst>
              <a:ext uri="{FF2B5EF4-FFF2-40B4-BE49-F238E27FC236}">
                <a16:creationId xmlns="" xmlns:a16="http://schemas.microsoft.com/office/drawing/2014/main" id="{0E3596DD-156A-473E-9BB3-C6A29F7574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27">
            <a:extLst>
              <a:ext uri="{FF2B5EF4-FFF2-40B4-BE49-F238E27FC236}">
                <a16:creationId xmlns="" xmlns:a16="http://schemas.microsoft.com/office/drawing/2014/main" id="{2C46C4D6-C474-4E92-B52E-944C1118F7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pole tekstowe 2">
            <a:extLst>
              <a:ext uri="{FF2B5EF4-FFF2-40B4-BE49-F238E27FC236}">
                <a16:creationId xmlns="" xmlns:a16="http://schemas.microsoft.com/office/drawing/2014/main" id="{AD5C6CE1-E08A-1160-956B-F1EB6296C95D}"/>
              </a:ext>
            </a:extLst>
          </p:cNvPr>
          <p:cNvSpPr txBox="1"/>
          <p:nvPr/>
        </p:nvSpPr>
        <p:spPr>
          <a:xfrm>
            <a:off x="759125" y="819509"/>
            <a:ext cx="3967604" cy="5357453"/>
          </a:xfrm>
          <a:prstGeom prst="rect">
            <a:avLst/>
          </a:prstGeom>
        </p:spPr>
        <p:txBody>
          <a:bodyPr vert="horz" lIns="91440" tIns="45720" rIns="91440" bIns="45720" rtlCol="0">
            <a:noAutofit/>
          </a:bodyPr>
          <a:lstStyle/>
          <a:p>
            <a:pPr>
              <a:lnSpc>
                <a:spcPct val="160000"/>
              </a:lnSpc>
              <a:spcAft>
                <a:spcPts val="310"/>
              </a:spcAft>
            </a:pPr>
            <a:r>
              <a:rPr lang="en-US" sz="1400" dirty="0">
                <a:effectLst/>
                <a:latin typeface="Bookman Old Style" panose="02050604050505020204" pitchFamily="18" charset="0"/>
              </a:rPr>
              <a:t>Od </a:t>
            </a:r>
            <a:r>
              <a:rPr lang="en-US" sz="1400" dirty="0" err="1">
                <a:effectLst/>
                <a:latin typeface="Bookman Old Style" panose="02050604050505020204" pitchFamily="18" charset="0"/>
              </a:rPr>
              <a:t>początku</a:t>
            </a:r>
            <a:r>
              <a:rPr lang="en-US" sz="1400" dirty="0">
                <a:effectLst/>
                <a:latin typeface="Bookman Old Style" panose="02050604050505020204" pitchFamily="18" charset="0"/>
              </a:rPr>
              <a:t> XX </a:t>
            </a:r>
            <a:r>
              <a:rPr lang="en-US" sz="1400" dirty="0" err="1">
                <a:effectLst/>
                <a:latin typeface="Bookman Old Style" panose="02050604050505020204" pitchFamily="18" charset="0"/>
              </a:rPr>
              <a:t>wieku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dzielnica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posiadała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dwa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kościoły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Starszy</a:t>
            </a:r>
            <a:r>
              <a:rPr lang="en-US" sz="1400" dirty="0">
                <a:effectLst/>
                <a:latin typeface="Bookman Old Style" panose="02050604050505020204" pitchFamily="18" charset="0"/>
              </a:rPr>
              <a:t> z </a:t>
            </a:r>
            <a:r>
              <a:rPr lang="en-US" sz="1400" dirty="0" err="1">
                <a:effectLst/>
                <a:latin typeface="Bookman Old Style" panose="02050604050505020204" pitchFamily="18" charset="0"/>
              </a:rPr>
              <a:t>nich</a:t>
            </a:r>
            <a:r>
              <a:rPr lang="en-US" sz="1400" dirty="0">
                <a:effectLst/>
                <a:latin typeface="Bookman Old Style" panose="02050604050505020204" pitchFamily="18" charset="0"/>
              </a:rPr>
              <a:t> – </a:t>
            </a:r>
            <a:r>
              <a:rPr lang="en-US" sz="1400" dirty="0" err="1">
                <a:effectLst/>
                <a:latin typeface="Bookman Old Style" panose="02050604050505020204" pitchFamily="18" charset="0"/>
              </a:rPr>
              <a:t>ewangelicki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kościół</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Zbawiciela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sąsiadował</a:t>
            </a:r>
            <a:r>
              <a:rPr lang="en-US" sz="1400" dirty="0">
                <a:effectLst/>
                <a:latin typeface="Bookman Old Style" panose="02050604050505020204" pitchFamily="18" charset="0"/>
              </a:rPr>
              <a:t> z </a:t>
            </a:r>
            <a:r>
              <a:rPr lang="en-US" sz="1400" dirty="0" err="1">
                <a:effectLst/>
                <a:latin typeface="Bookman Old Style" panose="02050604050505020204" pitchFamily="18" charset="0"/>
              </a:rPr>
              <a:t>obecną</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siedzibą</a:t>
            </a:r>
            <a:r>
              <a:rPr lang="en-US" sz="1400" dirty="0">
                <a:effectLst/>
                <a:latin typeface="Bookman Old Style" panose="02050604050505020204" pitchFamily="18" charset="0"/>
              </a:rPr>
              <a:t> VIII LO. </a:t>
            </a:r>
            <a:r>
              <a:rPr lang="en-US" sz="1400" dirty="0" err="1">
                <a:effectLst/>
                <a:latin typeface="Bookman Old Style" panose="02050604050505020204" pitchFamily="18" charset="0"/>
              </a:rPr>
              <a:t>Obydwa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budynki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doskonale</a:t>
            </a:r>
            <a:r>
              <a:rPr lang="en-US" sz="1400" dirty="0">
                <a:effectLst/>
                <a:latin typeface="Bookman Old Style" panose="02050604050505020204" pitchFamily="18" charset="0"/>
              </a:rPr>
              <a:t> ze </a:t>
            </a:r>
            <a:r>
              <a:rPr lang="en-US" sz="1400" dirty="0" err="1">
                <a:effectLst/>
                <a:latin typeface="Bookman Old Style" panose="02050604050505020204" pitchFamily="18" charset="0"/>
              </a:rPr>
              <a:t>sobą</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korespondowały</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w </a:t>
            </a:r>
            <a:r>
              <a:rPr lang="en-US" sz="1400" dirty="0" err="1">
                <a:effectLst/>
                <a:latin typeface="Bookman Old Style" panose="02050604050505020204" pitchFamily="18" charset="0"/>
              </a:rPr>
              <a:t>zakresie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stylu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architektonicznego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stanowiły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piękny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przykład</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neogotyku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Otwarcia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kościoła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dokonano</a:t>
            </a:r>
            <a:r>
              <a:rPr lang="en-US" sz="1400" dirty="0">
                <a:effectLst/>
                <a:latin typeface="Bookman Old Style" panose="02050604050505020204" pitchFamily="18" charset="0"/>
              </a:rPr>
              <a:t> w 1901 r. </a:t>
            </a:r>
            <a:r>
              <a:rPr lang="pl-PL" sz="1400" dirty="0">
                <a:effectLst/>
                <a:latin typeface="Bookman Old Style" panose="02050604050505020204" pitchFamily="18" charset="0"/>
              </a:rPr>
              <a:t>               </a:t>
            </a:r>
            <a:r>
              <a:rPr lang="en-US" sz="1400" dirty="0">
                <a:effectLst/>
                <a:latin typeface="Bookman Old Style" panose="02050604050505020204" pitchFamily="18" charset="0"/>
              </a:rPr>
              <a:t>z </a:t>
            </a:r>
            <a:r>
              <a:rPr lang="en-US" sz="1400" dirty="0" err="1">
                <a:effectLst/>
                <a:latin typeface="Bookman Old Style" panose="02050604050505020204" pitchFamily="18" charset="0"/>
              </a:rPr>
              <a:t>udziałem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Augusty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żony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cesarza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Wilhelma</a:t>
            </a:r>
            <a:r>
              <a:rPr lang="en-US" sz="1400" dirty="0">
                <a:effectLst/>
                <a:latin typeface="Bookman Old Style" panose="02050604050505020204" pitchFamily="18" charset="0"/>
              </a:rPr>
              <a:t> II. W </a:t>
            </a:r>
            <a:r>
              <a:rPr lang="en-US" sz="1400" dirty="0" err="1">
                <a:effectLst/>
                <a:latin typeface="Bookman Old Style" panose="02050604050505020204" pitchFamily="18" charset="0"/>
              </a:rPr>
              <a:t>roku</a:t>
            </a:r>
            <a:r>
              <a:rPr lang="en-US" sz="1400" dirty="0">
                <a:effectLst/>
                <a:latin typeface="Bookman Old Style" panose="02050604050505020204" pitchFamily="18" charset="0"/>
              </a:rPr>
              <a:t> 1945 </a:t>
            </a:r>
            <a:r>
              <a:rPr lang="en-US" sz="1400" dirty="0" err="1">
                <a:effectLst/>
                <a:latin typeface="Bookman Old Style" panose="02050604050505020204" pitchFamily="18" charset="0"/>
              </a:rPr>
              <a:t>budynek</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uległ</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zniszczeniu</a:t>
            </a:r>
            <a:r>
              <a:rPr lang="en-US" sz="1400" dirty="0">
                <a:effectLst/>
                <a:latin typeface="Bookman Old Style" panose="02050604050505020204" pitchFamily="18" charset="0"/>
              </a:rPr>
              <a:t>, a </a:t>
            </a:r>
            <a:r>
              <a:rPr lang="en-US" sz="1400" dirty="0" err="1">
                <a:effectLst/>
                <a:latin typeface="Bookman Old Style" panose="02050604050505020204" pitchFamily="18" charset="0"/>
              </a:rPr>
              <a:t>jego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pozostałości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rozebrano</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latach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pięćdziesiątych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Pamiątką</a:t>
            </a:r>
            <a:r>
              <a:rPr lang="en-US" sz="1400" dirty="0">
                <a:effectLst/>
                <a:latin typeface="Bookman Old Style" panose="02050604050505020204" pitchFamily="18" charset="0"/>
              </a:rPr>
              <a:t> po </a:t>
            </a:r>
            <a:r>
              <a:rPr lang="en-US" sz="1400" dirty="0" err="1">
                <a:effectLst/>
                <a:latin typeface="Bookman Old Style" panose="02050604050505020204" pitchFamily="18" charset="0"/>
              </a:rPr>
              <a:t>nim</a:t>
            </a:r>
            <a:r>
              <a:rPr lang="en-US" sz="1400" dirty="0">
                <a:effectLst/>
                <a:latin typeface="Bookman Old Style" panose="02050604050505020204" pitchFamily="18" charset="0"/>
              </a:rPr>
              <a:t> jest </a:t>
            </a:r>
            <a:r>
              <a:rPr lang="en-US" sz="1400" dirty="0" err="1">
                <a:effectLst/>
                <a:latin typeface="Bookman Old Style" panose="02050604050505020204" pitchFamily="18" charset="0"/>
              </a:rPr>
              <a:t>obecnie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nazwa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Kościelna</a:t>
            </a:r>
            <a:r>
              <a:rPr lang="en-US" sz="1400" dirty="0">
                <a:effectLst/>
                <a:latin typeface="Bookman Old Style" panose="02050604050505020204" pitchFamily="18" charset="0"/>
              </a:rPr>
              <a:t>). </a:t>
            </a:r>
          </a:p>
        </p:txBody>
      </p:sp>
      <p:pic>
        <p:nvPicPr>
          <p:cNvPr id="4" name="Obraz 3" descr="Obraz zawierający budynek, na wolnym powietrzu, niebo, Strzelista wieża/iglica&#10;&#10;Opis wygenerowany automatycznie">
            <a:extLst>
              <a:ext uri="{FF2B5EF4-FFF2-40B4-BE49-F238E27FC236}">
                <a16:creationId xmlns="" xmlns:a16="http://schemas.microsoft.com/office/drawing/2014/main" id="{8E246175-0162-EC58-3766-7C5D8CDADE24}"/>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410799" y="643234"/>
            <a:ext cx="3527921" cy="5599876"/>
          </a:xfrm>
          <a:prstGeom prst="rect">
            <a:avLst/>
          </a:prstGeom>
        </p:spPr>
      </p:pic>
    </p:spTree>
    <p:extLst>
      <p:ext uri="{BB962C8B-B14F-4D97-AF65-F5344CB8AC3E}">
        <p14:creationId xmlns="" xmlns:p14="http://schemas.microsoft.com/office/powerpoint/2010/main" val="2067191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 xmlns:a16="http://schemas.microsoft.com/office/drawing/2014/main" id="{0E3596DD-156A-473E-9BB3-C6A29F7574E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 xmlns:a16="http://schemas.microsoft.com/office/drawing/2014/main" id="{2C46C4D6-C474-4E92-B52E-944C1118F7B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3" name="pole tekstowe 2">
            <a:extLst>
              <a:ext uri="{FF2B5EF4-FFF2-40B4-BE49-F238E27FC236}">
                <a16:creationId xmlns="" xmlns:a16="http://schemas.microsoft.com/office/drawing/2014/main" id="{01335B13-A7FE-1963-5839-2FA03D1680E7}"/>
              </a:ext>
            </a:extLst>
          </p:cNvPr>
          <p:cNvSpPr txBox="1"/>
          <p:nvPr/>
        </p:nvSpPr>
        <p:spPr>
          <a:xfrm>
            <a:off x="526211" y="750499"/>
            <a:ext cx="4200518" cy="5426464"/>
          </a:xfrm>
          <a:prstGeom prst="rect">
            <a:avLst/>
          </a:prstGeom>
        </p:spPr>
        <p:txBody>
          <a:bodyPr vert="horz" lIns="91440" tIns="45720" rIns="91440" bIns="45720" rtlCol="0">
            <a:normAutofit fontScale="92500"/>
          </a:bodyPr>
          <a:lstStyle/>
          <a:p>
            <a:pPr>
              <a:lnSpc>
                <a:spcPct val="160000"/>
              </a:lnSpc>
              <a:spcAft>
                <a:spcPts val="600"/>
              </a:spcAft>
            </a:pPr>
            <a:r>
              <a:rPr lang="en-US" sz="1700" dirty="0" err="1">
                <a:latin typeface="Bookman Old Style" panose="02050604050505020204" pitchFamily="18" charset="0"/>
              </a:rPr>
              <a:t>K</a:t>
            </a:r>
            <a:r>
              <a:rPr lang="en-US" sz="1700" dirty="0" err="1">
                <a:effectLst/>
                <a:latin typeface="Bookman Old Style" panose="02050604050505020204" pitchFamily="18" charset="0"/>
              </a:rPr>
              <a:t>atolicki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kościół</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św</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Franciszka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wzniesiono</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w 1906 r. </a:t>
            </a:r>
            <a:r>
              <a:rPr lang="en-US" sz="1700" dirty="0" err="1">
                <a:effectLst/>
                <a:latin typeface="Bookman Old Style" panose="02050604050505020204" pitchFamily="18" charset="0"/>
              </a:rPr>
              <a:t>na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granicy</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Emaus</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Pierwsze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nabożeństwo</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ze </a:t>
            </a:r>
            <a:r>
              <a:rPr lang="en-US" sz="1700" dirty="0" err="1">
                <a:effectLst/>
                <a:latin typeface="Bookman Old Style" panose="02050604050505020204" pitchFamily="18" charset="0"/>
              </a:rPr>
              <a:t>śpiewem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kazaniem</a:t>
            </a:r>
            <a:r>
              <a:rPr lang="en-US" sz="1700" dirty="0">
                <a:effectLst/>
                <a:latin typeface="Bookman Old Style" panose="02050604050505020204" pitchFamily="18" charset="0"/>
              </a:rPr>
              <a:t> w </a:t>
            </a:r>
            <a:r>
              <a:rPr lang="en-US" sz="1700" dirty="0" err="1">
                <a:effectLst/>
                <a:latin typeface="Bookman Old Style" panose="02050604050505020204" pitchFamily="18" charset="0"/>
              </a:rPr>
              <a:t>języku</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polskim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odbyło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się</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tu</a:t>
            </a:r>
            <a:r>
              <a:rPr lang="en-US" sz="1700" dirty="0">
                <a:effectLst/>
                <a:latin typeface="Bookman Old Style" panose="02050604050505020204" pitchFamily="18" charset="0"/>
              </a:rPr>
              <a:t> w 1920 r. </a:t>
            </a:r>
            <a:r>
              <a:rPr lang="pl-PL" sz="1700" dirty="0">
                <a:effectLst/>
                <a:latin typeface="Bookman Old Style" panose="02050604050505020204" pitchFamily="18" charset="0"/>
              </a:rPr>
              <a:t>        </a:t>
            </a:r>
            <a:r>
              <a:rPr lang="en-US" sz="1700" dirty="0" err="1">
                <a:effectLst/>
                <a:latin typeface="Bookman Old Style" panose="02050604050505020204" pitchFamily="18" charset="0"/>
              </a:rPr>
              <a:t>Działało</a:t>
            </a:r>
            <a:r>
              <a:rPr lang="en-US" sz="1700" dirty="0">
                <a:effectLst/>
                <a:latin typeface="Bookman Old Style" panose="02050604050505020204" pitchFamily="18" charset="0"/>
              </a:rPr>
              <a:t> w </a:t>
            </a:r>
            <a:r>
              <a:rPr lang="en-US" sz="1700" dirty="0" err="1">
                <a:effectLst/>
                <a:latin typeface="Bookman Old Style" panose="02050604050505020204" pitchFamily="18" charset="0"/>
              </a:rPr>
              <a:t>nim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polskie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Koło</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Śpiewacze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potem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chór</a:t>
            </a:r>
            <a:r>
              <a:rPr lang="en-US" sz="1700" dirty="0">
                <a:effectLst/>
                <a:latin typeface="Bookman Old Style" panose="02050604050505020204" pitchFamily="18" charset="0"/>
              </a:rPr>
              <a:t> Harmonia), a </a:t>
            </a:r>
            <a:r>
              <a:rPr lang="en-US" sz="1700" dirty="0" err="1">
                <a:effectLst/>
                <a:latin typeface="Bookman Old Style" panose="02050604050505020204" pitchFamily="18" charset="0"/>
              </a:rPr>
              <a:t>przynależność</a:t>
            </a:r>
            <a:r>
              <a:rPr lang="en-US" sz="1700" dirty="0">
                <a:effectLst/>
                <a:latin typeface="Bookman Old Style" panose="02050604050505020204" pitchFamily="18" charset="0"/>
              </a:rPr>
              <a:t> do </a:t>
            </a:r>
            <a:r>
              <a:rPr lang="en-US" sz="1700" dirty="0" err="1">
                <a:effectLst/>
                <a:latin typeface="Bookman Old Style" panose="02050604050505020204" pitchFamily="18" charset="0"/>
              </a:rPr>
              <a:t>polskiej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parafii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była</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też</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ważnym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spoiwem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wzmacniającym</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poczucie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polskiej</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tożsamości</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narodowej</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err="1">
                <a:effectLst/>
                <a:latin typeface="Bookman Old Style" panose="02050604050505020204" pitchFamily="18" charset="0"/>
              </a:rPr>
              <a:t>Kościół</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został</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poważnie</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uszkodzony</a:t>
            </a:r>
            <a:r>
              <a:rPr lang="en-US" sz="1700" dirty="0">
                <a:effectLst/>
                <a:latin typeface="Bookman Old Style" panose="02050604050505020204" pitchFamily="18" charset="0"/>
              </a:rPr>
              <a:t> </a:t>
            </a:r>
            <a:r>
              <a:rPr lang="pl-PL" sz="1700" dirty="0">
                <a:effectLst/>
                <a:latin typeface="Bookman Old Style" panose="02050604050505020204" pitchFamily="18" charset="0"/>
              </a:rPr>
              <a:t>              </a:t>
            </a:r>
            <a:r>
              <a:rPr lang="en-US" sz="1700" dirty="0">
                <a:effectLst/>
                <a:latin typeface="Bookman Old Style" panose="02050604050505020204" pitchFamily="18" charset="0"/>
              </a:rPr>
              <a:t>w 1945 r., </a:t>
            </a:r>
            <a:r>
              <a:rPr lang="en-US" sz="1700" dirty="0" err="1">
                <a:effectLst/>
                <a:latin typeface="Bookman Old Style" panose="02050604050505020204" pitchFamily="18" charset="0"/>
              </a:rPr>
              <a:t>jednak</a:t>
            </a:r>
            <a:r>
              <a:rPr lang="en-US" sz="1700" dirty="0">
                <a:effectLst/>
                <a:latin typeface="Bookman Old Style" panose="02050604050505020204" pitchFamily="18" charset="0"/>
              </a:rPr>
              <a:t> do 1949 r. </a:t>
            </a:r>
            <a:r>
              <a:rPr lang="en-US" sz="1700" dirty="0" err="1">
                <a:effectLst/>
                <a:latin typeface="Bookman Old Style" panose="02050604050505020204" pitchFamily="18" charset="0"/>
              </a:rPr>
              <a:t>odbudowano</a:t>
            </a:r>
            <a:r>
              <a:rPr lang="en-US" sz="1700" dirty="0">
                <a:effectLst/>
                <a:latin typeface="Bookman Old Style" panose="02050604050505020204" pitchFamily="18" charset="0"/>
              </a:rPr>
              <a:t> go (ze </a:t>
            </a:r>
            <a:r>
              <a:rPr lang="en-US" sz="1700" dirty="0" err="1">
                <a:effectLst/>
                <a:latin typeface="Bookman Old Style" panose="02050604050505020204" pitchFamily="18" charset="0"/>
              </a:rPr>
              <a:t>zmienioną</a:t>
            </a:r>
            <a:r>
              <a:rPr lang="en-US" sz="1700" dirty="0">
                <a:effectLst/>
                <a:latin typeface="Bookman Old Style" panose="02050604050505020204" pitchFamily="18" charset="0"/>
              </a:rPr>
              <a:t> </a:t>
            </a:r>
            <a:r>
              <a:rPr lang="en-US" sz="1700" dirty="0" err="1">
                <a:effectLst/>
                <a:latin typeface="Bookman Old Style" panose="02050604050505020204" pitchFamily="18" charset="0"/>
              </a:rPr>
              <a:t>wieżą</a:t>
            </a:r>
            <a:r>
              <a:rPr lang="en-US" sz="1700" dirty="0">
                <a:effectLst/>
                <a:latin typeface="Bookman Old Style" panose="02050604050505020204" pitchFamily="18" charset="0"/>
              </a:rPr>
              <a:t>). </a:t>
            </a:r>
            <a:endParaRPr lang="en-US" sz="1700" dirty="0">
              <a:latin typeface="Bookman Old Style" panose="02050604050505020204" pitchFamily="18" charset="0"/>
            </a:endParaRPr>
          </a:p>
        </p:txBody>
      </p:sp>
      <p:pic>
        <p:nvPicPr>
          <p:cNvPr id="4" name="Obraz 3" descr="Obraz zawierający na wolnym powietrzu, chmura, budynek, niebo&#10;&#10;Opis wygenerowany automatycznie">
            <a:extLst>
              <a:ext uri="{FF2B5EF4-FFF2-40B4-BE49-F238E27FC236}">
                <a16:creationId xmlns="" xmlns:a16="http://schemas.microsoft.com/office/drawing/2014/main" id="{9D3490F6-F68A-AC2E-EFCE-405716CF4BD4}"/>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410797" y="643234"/>
            <a:ext cx="3527924" cy="5599876"/>
          </a:xfrm>
          <a:prstGeom prst="rect">
            <a:avLst/>
          </a:prstGeom>
        </p:spPr>
      </p:pic>
    </p:spTree>
    <p:extLst>
      <p:ext uri="{BB962C8B-B14F-4D97-AF65-F5344CB8AC3E}">
        <p14:creationId xmlns="" xmlns:p14="http://schemas.microsoft.com/office/powerpoint/2010/main" val="1790810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Obraz 1" descr="Obraz zawierający na wolnym powietrzu, niebo, chmura, budynek&#10;&#10;Opis wygenerowany automatycznie">
            <a:extLst>
              <a:ext uri="{FF2B5EF4-FFF2-40B4-BE49-F238E27FC236}">
                <a16:creationId xmlns="" xmlns:a16="http://schemas.microsoft.com/office/drawing/2014/main" id="{6BE076A5-0E4F-B3F4-BBF3-90F74E8D8CD3}"/>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319005" y="643466"/>
            <a:ext cx="7881697" cy="5812752"/>
          </a:xfrm>
          <a:prstGeom prst="rect">
            <a:avLst/>
          </a:prstGeom>
        </p:spPr>
      </p:pic>
    </p:spTree>
    <p:extLst>
      <p:ext uri="{BB962C8B-B14F-4D97-AF65-F5344CB8AC3E}">
        <p14:creationId xmlns="" xmlns:p14="http://schemas.microsoft.com/office/powerpoint/2010/main" val="11451589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8">
            <a:extLst>
              <a:ext uri="{FF2B5EF4-FFF2-40B4-BE49-F238E27FC236}">
                <a16:creationId xmlns="" xmlns:a16="http://schemas.microsoft.com/office/drawing/2014/main" id="{22587ECF-85E9-4393-9D87-8EB6F3F6C2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ole tekstowe 3">
            <a:extLst>
              <a:ext uri="{FF2B5EF4-FFF2-40B4-BE49-F238E27FC236}">
                <a16:creationId xmlns="" xmlns:a16="http://schemas.microsoft.com/office/drawing/2014/main" id="{D2743070-2695-D35B-F2FB-4D1C47B9340D}"/>
              </a:ext>
            </a:extLst>
          </p:cNvPr>
          <p:cNvSpPr txBox="1"/>
          <p:nvPr/>
        </p:nvSpPr>
        <p:spPr>
          <a:xfrm>
            <a:off x="517237" y="1764145"/>
            <a:ext cx="3805381" cy="4355761"/>
          </a:xfrm>
          <a:prstGeom prst="rect">
            <a:avLst/>
          </a:prstGeom>
        </p:spPr>
        <p:txBody>
          <a:bodyPr vert="horz" lIns="91440" tIns="45720" rIns="91440" bIns="45720" rtlCol="0">
            <a:normAutofit/>
          </a:bodyPr>
          <a:lstStyle/>
          <a:p>
            <a:pPr>
              <a:lnSpc>
                <a:spcPct val="150000"/>
              </a:lnSpc>
              <a:spcAft>
                <a:spcPts val="600"/>
              </a:spcAft>
            </a:pPr>
            <a:r>
              <a:rPr lang="en-US" sz="2000" dirty="0" err="1">
                <a:effectLst/>
                <a:latin typeface="Bookman Old Style" panose="02050604050505020204" pitchFamily="18" charset="0"/>
              </a:rPr>
              <a:t>Klasa</a:t>
            </a:r>
            <a:r>
              <a:rPr lang="en-US" sz="2000" dirty="0">
                <a:effectLst/>
                <a:latin typeface="Bookman Old Style" panose="02050604050505020204" pitchFamily="18" charset="0"/>
              </a:rPr>
              <a:t> II </a:t>
            </a:r>
            <a:r>
              <a:rPr lang="en-US" sz="2000" dirty="0" err="1">
                <a:effectLst/>
                <a:latin typeface="Bookman Old Style" panose="02050604050505020204" pitchFamily="18" charset="0"/>
              </a:rPr>
              <a:t>szkoły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dla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dziewcząt</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zdjęcie</a:t>
            </a:r>
            <a:r>
              <a:rPr lang="en-US" sz="2000" dirty="0">
                <a:effectLst/>
                <a:latin typeface="Bookman Old Style" panose="02050604050505020204" pitchFamily="18" charset="0"/>
              </a:rPr>
              <a:t> z 1941 </a:t>
            </a:r>
            <a:r>
              <a:rPr lang="en-US" sz="2000" dirty="0" err="1">
                <a:effectLst/>
                <a:latin typeface="Bookman Old Style" panose="02050604050505020204" pitchFamily="18" charset="0"/>
              </a:rPr>
              <a:t>roku</a:t>
            </a:r>
            <a:r>
              <a:rPr lang="pl-PL" sz="2000" dirty="0">
                <a:effectLst/>
                <a:latin typeface="Bookman Old Style" panose="02050604050505020204" pitchFamily="18" charset="0"/>
              </a:rPr>
              <a:t>.</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pl-PL" sz="2000" dirty="0">
                <a:latin typeface="Bookman Old Style" panose="02050604050505020204" pitchFamily="18" charset="0"/>
              </a:rPr>
              <a:t>P</a:t>
            </a:r>
            <a:r>
              <a:rPr lang="en-US" sz="2000" dirty="0">
                <a:effectLst/>
                <a:latin typeface="Bookman Old Style" panose="02050604050505020204" pitchFamily="18" charset="0"/>
              </a:rPr>
              <a:t>o </a:t>
            </a:r>
            <a:r>
              <a:rPr lang="en-US" sz="2000" dirty="0" err="1">
                <a:effectLst/>
                <a:latin typeface="Bookman Old Style" panose="02050604050505020204" pitchFamily="18" charset="0"/>
              </a:rPr>
              <a:t>prawej</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stronie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widoczna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ściana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sali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gimnastycznej</a:t>
            </a:r>
            <a:r>
              <a:rPr lang="en-US" sz="2000" dirty="0">
                <a:effectLst/>
                <a:latin typeface="Bookman Old Style" panose="02050604050505020204" pitchFamily="18" charset="0"/>
              </a:rPr>
              <a:t>,          za </a:t>
            </a:r>
            <a:r>
              <a:rPr lang="en-US" sz="2000" dirty="0" err="1">
                <a:effectLst/>
                <a:latin typeface="Bookman Old Style" panose="02050604050505020204" pitchFamily="18" charset="0"/>
              </a:rPr>
              <a:t>uczennicami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pawilon</a:t>
            </a:r>
            <a:r>
              <a:rPr lang="pl-PL" sz="2000" dirty="0">
                <a:effectLst/>
                <a:latin typeface="Bookman Old Style" panose="02050604050505020204" pitchFamily="18" charset="0"/>
              </a:rPr>
              <a:t>          </a:t>
            </a:r>
            <a:r>
              <a:rPr lang="en-US" sz="2000" dirty="0">
                <a:effectLst/>
                <a:latin typeface="Bookman Old Style" panose="02050604050505020204" pitchFamily="18" charset="0"/>
              </a:rPr>
              <a:t> od </a:t>
            </a:r>
            <a:r>
              <a:rPr lang="en-US" sz="2000" dirty="0" err="1">
                <a:effectLst/>
                <a:latin typeface="Bookman Old Style" panose="02050604050505020204" pitchFamily="18" charset="0"/>
              </a:rPr>
              <a:t>strony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zachodniej</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err="1">
                <a:effectLst/>
                <a:latin typeface="Bookman Old Style" panose="02050604050505020204" pitchFamily="18" charset="0"/>
              </a:rPr>
              <a:t>zdjęcie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wykonane</a:t>
            </a:r>
            <a:r>
              <a:rPr lang="en-US" sz="2000" dirty="0">
                <a:effectLst/>
                <a:latin typeface="Bookman Old Style" panose="02050604050505020204" pitchFamily="18" charset="0"/>
              </a:rPr>
              <a:t> w </a:t>
            </a:r>
            <a:r>
              <a:rPr lang="en-US" sz="2000" dirty="0" err="1">
                <a:effectLst/>
                <a:latin typeface="Bookman Old Style" panose="02050604050505020204" pitchFamily="18" charset="0"/>
              </a:rPr>
              <a:t>miejscu</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gdzie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dziś</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znajduje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się</a:t>
            </a:r>
            <a:r>
              <a:rPr lang="en-US" sz="2000" dirty="0">
                <a:effectLst/>
                <a:latin typeface="Bookman Old Style" panose="02050604050505020204" pitchFamily="18" charset="0"/>
              </a:rPr>
              <a:t> parking</a:t>
            </a:r>
            <a:r>
              <a:rPr lang="pl-PL" sz="2000" dirty="0">
                <a:latin typeface="Bookman Old Style" panose="02050604050505020204" pitchFamily="18" charset="0"/>
              </a:rPr>
              <a:t>.</a:t>
            </a:r>
            <a:endParaRPr lang="en-US" sz="2000" dirty="0">
              <a:effectLst/>
              <a:latin typeface="Bookman Old Style" panose="02050604050505020204" pitchFamily="18" charset="0"/>
            </a:endParaRPr>
          </a:p>
        </p:txBody>
      </p:sp>
      <p:pic>
        <p:nvPicPr>
          <p:cNvPr id="2" name="Obraz 1" descr="Obraz zawierający ubrania, osoba, Styl retro, budynek&#10;&#10;Opis wygenerowany automatycznie">
            <a:extLst>
              <a:ext uri="{FF2B5EF4-FFF2-40B4-BE49-F238E27FC236}">
                <a16:creationId xmlns="" xmlns:a16="http://schemas.microsoft.com/office/drawing/2014/main" id="{82A8DDDD-14D0-0DD3-368E-4FA341F24830}"/>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l="8834" t="13165" r="10691" b="14329"/>
          <a:stretch/>
        </p:blipFill>
        <p:spPr bwMode="auto">
          <a:xfrm>
            <a:off x="4839856" y="1582585"/>
            <a:ext cx="6513943" cy="4240283"/>
          </a:xfrm>
          <a:prstGeom prst="rect">
            <a:avLst/>
          </a:prstGeom>
          <a:extLst>
            <a:ext uri="{53640926-AAD7-44D8-BBD7-CCE9431645EC}">
              <a14:shadowObscured xmlns="" xmlns:a14="http://schemas.microsoft.com/office/drawing/2010/main"/>
            </a:ext>
          </a:extLst>
        </p:spPr>
      </p:pic>
    </p:spTree>
    <p:extLst>
      <p:ext uri="{BB962C8B-B14F-4D97-AF65-F5344CB8AC3E}">
        <p14:creationId xmlns="" xmlns:p14="http://schemas.microsoft.com/office/powerpoint/2010/main" val="3150909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8">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budynek, na wolnym powietrzu, niebo, dom&#10;&#10;Opis wygenerowany automatycznie">
            <a:extLst>
              <a:ext uri="{FF2B5EF4-FFF2-40B4-BE49-F238E27FC236}">
                <a16:creationId xmlns="" xmlns:a16="http://schemas.microsoft.com/office/drawing/2014/main" id="{5B07A2D8-14DB-5347-BB43-05D699103430}"/>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r="9761"/>
          <a:stretch/>
        </p:blipFill>
        <p:spPr>
          <a:xfrm>
            <a:off x="2522356" y="10"/>
            <a:ext cx="9669642" cy="6857990"/>
          </a:xfrm>
          <a:prstGeom prst="rect">
            <a:avLst/>
          </a:prstGeom>
        </p:spPr>
      </p:pic>
      <p:sp>
        <p:nvSpPr>
          <p:cNvPr id="11" name="Rectangle 10">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8675440B-EDAD-3722-D35F-6B9F655163DC}"/>
              </a:ext>
            </a:extLst>
          </p:cNvPr>
          <p:cNvSpPr txBox="1"/>
          <p:nvPr/>
        </p:nvSpPr>
        <p:spPr>
          <a:xfrm>
            <a:off x="241540" y="379562"/>
            <a:ext cx="4451230" cy="5753819"/>
          </a:xfrm>
          <a:prstGeom prst="rect">
            <a:avLst/>
          </a:prstGeom>
        </p:spPr>
        <p:txBody>
          <a:bodyPr vert="horz" lIns="91440" tIns="45720" rIns="91440" bIns="45720" rtlCol="0">
            <a:normAutofit lnSpcReduction="10000"/>
          </a:bodyPr>
          <a:lstStyle/>
          <a:p>
            <a:pPr>
              <a:lnSpc>
                <a:spcPct val="150000"/>
              </a:lnSpc>
              <a:spcAft>
                <a:spcPts val="600"/>
              </a:spcAft>
            </a:pPr>
            <a:r>
              <a:rPr lang="en-US" sz="1600" dirty="0" err="1">
                <a:effectLst/>
                <a:latin typeface="Bookman Old Style" panose="02050604050505020204" pitchFamily="18" charset="0"/>
              </a:rPr>
              <a:t>Przebieg</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dzisiejszej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ulicy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Kartuskiej</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w </a:t>
            </a:r>
            <a:r>
              <a:rPr lang="en-US" sz="1600" dirty="0" err="1">
                <a:effectLst/>
                <a:latin typeface="Bookman Old Style" panose="02050604050505020204" pitchFamily="18" charset="0"/>
              </a:rPr>
              <a:t>okolicach</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Ósemki</a:t>
            </a:r>
            <a:r>
              <a:rPr lang="en-US" sz="1600" dirty="0">
                <a:effectLst/>
                <a:latin typeface="Bookman Old Style" panose="02050604050505020204" pitchFamily="18" charset="0"/>
              </a:rPr>
              <a:t> jest </a:t>
            </a:r>
            <a:r>
              <a:rPr lang="en-US" sz="1600" dirty="0" err="1">
                <a:effectLst/>
                <a:latin typeface="Bookman Old Style" panose="02050604050505020204" pitchFamily="18" charset="0"/>
              </a:rPr>
              <a:t>teraz</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inny</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niż</a:t>
            </a:r>
            <a:r>
              <a:rPr lang="en-US" sz="1600" dirty="0">
                <a:effectLst/>
                <a:latin typeface="Bookman Old Style" panose="02050604050505020204" pitchFamily="18" charset="0"/>
              </a:rPr>
              <a:t> w </a:t>
            </a:r>
            <a:r>
              <a:rPr lang="pl-PL" sz="1600" dirty="0">
                <a:effectLst/>
                <a:latin typeface="Bookman Old Style" panose="02050604050505020204" pitchFamily="18" charset="0"/>
              </a:rPr>
              <a:t>przeszłości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Ulica</a:t>
            </a:r>
            <a:r>
              <a:rPr lang="en-US" sz="1600" dirty="0">
                <a:effectLst/>
                <a:latin typeface="Bookman Old Style" panose="02050604050505020204" pitchFamily="18" charset="0"/>
              </a:rPr>
              <a:t> </a:t>
            </a:r>
            <a:r>
              <a:rPr lang="pl-PL" sz="1600" dirty="0">
                <a:effectLst/>
                <a:latin typeface="Bookman Old Style" panose="02050604050505020204" pitchFamily="18" charset="0"/>
              </a:rPr>
              <a:t>(</a:t>
            </a:r>
            <a:r>
              <a:rPr lang="en-US" sz="1600" dirty="0" err="1">
                <a:effectLst/>
                <a:latin typeface="Bookman Old Style" panose="02050604050505020204" pitchFamily="18" charset="0"/>
              </a:rPr>
              <a:t>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linia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tramwajowa</a:t>
            </a:r>
            <a:r>
              <a:rPr lang="pl-PL" sz="1600" dirty="0">
                <a:effectLst/>
                <a:latin typeface="Bookman Old Style" panose="02050604050505020204" pitchFamily="18" charset="0"/>
              </a:rPr>
              <a:t>)</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tym</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miejscu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gwałtownie</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skręcała</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stronę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obecnej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ulicy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Zakopiańskiej</a:t>
            </a:r>
            <a:r>
              <a:rPr lang="en-US" sz="1600" dirty="0">
                <a:effectLst/>
                <a:latin typeface="Bookman Old Style" panose="02050604050505020204" pitchFamily="18" charset="0"/>
              </a:rPr>
              <a:t>, by po </a:t>
            </a:r>
            <a:r>
              <a:rPr lang="en-US" sz="1600" dirty="0" err="1">
                <a:effectLst/>
                <a:latin typeface="Bookman Old Style" panose="02050604050505020204" pitchFamily="18" charset="0"/>
              </a:rPr>
              <a:t>kilkudziesięciu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metrach</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znowu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mocno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skręcić</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lewo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Dalej</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prowadziła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już</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stronę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Emaus</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Ze </a:t>
            </a:r>
            <a:r>
              <a:rPr lang="en-US" sz="1600" dirty="0" err="1">
                <a:effectLst/>
                <a:latin typeface="Bookman Old Style" panose="02050604050505020204" pitchFamily="18" charset="0"/>
              </a:rPr>
              <a:t>względu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na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taki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układ</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ulicy</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a:effectLst/>
                <a:latin typeface="Bookman Old Style" panose="02050604050505020204" pitchFamily="18" charset="0"/>
              </a:rPr>
              <a:t>(ale </a:t>
            </a:r>
            <a:r>
              <a:rPr lang="en-US" sz="1600" dirty="0" err="1">
                <a:effectLst/>
                <a:latin typeface="Bookman Old Style" panose="02050604050505020204" pitchFamily="18" charset="0"/>
              </a:rPr>
              <a:t>też</a:t>
            </a:r>
            <a:r>
              <a:rPr lang="en-US" sz="1600" dirty="0">
                <a:effectLst/>
                <a:latin typeface="Bookman Old Style" panose="02050604050505020204" pitchFamily="18" charset="0"/>
              </a:rPr>
              <a:t> od </a:t>
            </a:r>
            <a:r>
              <a:rPr lang="en-US" sz="1600" dirty="0" err="1">
                <a:effectLst/>
                <a:latin typeface="Bookman Old Style" panose="02050604050505020204" pitchFamily="18" charset="0"/>
              </a:rPr>
              <a:t>nazwy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położonej</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pobliżu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restauracji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miejsce</a:t>
            </a:r>
            <a:r>
              <a:rPr lang="en-US" sz="1600" dirty="0">
                <a:effectLst/>
                <a:latin typeface="Bookman Old Style" panose="02050604050505020204" pitchFamily="18" charset="0"/>
              </a:rPr>
              <a:t> to </a:t>
            </a:r>
            <a:r>
              <a:rPr lang="en-US" sz="1600" dirty="0" err="1">
                <a:effectLst/>
                <a:latin typeface="Bookman Old Style" panose="02050604050505020204" pitchFamily="18" charset="0"/>
              </a:rPr>
              <a:t>nazywano</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Krzywym</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Łokciem</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Krummer</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Ellbogen</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Stanowiło</a:t>
            </a:r>
            <a:r>
              <a:rPr lang="en-US" sz="1600" dirty="0">
                <a:effectLst/>
                <a:latin typeface="Bookman Old Style" panose="02050604050505020204" pitchFamily="18" charset="0"/>
              </a:rPr>
              <a:t> ono </a:t>
            </a:r>
            <a:r>
              <a:rPr lang="en-US" sz="1600" dirty="0" err="1">
                <a:effectLst/>
                <a:latin typeface="Bookman Old Style" panose="02050604050505020204" pitchFamily="18" charset="0"/>
              </a:rPr>
              <a:t>prawdziwe</a:t>
            </a:r>
            <a:r>
              <a:rPr lang="en-US" sz="1600" dirty="0">
                <a:effectLst/>
                <a:latin typeface="Bookman Old Style" panose="02050604050505020204" pitchFamily="18" charset="0"/>
              </a:rPr>
              <a:t> centrum</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Siedlec</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Oprócz</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najważniejszych</a:t>
            </a:r>
            <a:r>
              <a:rPr lang="en-US" sz="1600" dirty="0">
                <a:effectLst/>
                <a:latin typeface="Bookman Old Style" panose="02050604050505020204" pitchFamily="18" charset="0"/>
              </a:rPr>
              <a:t> w </a:t>
            </a:r>
            <a:r>
              <a:rPr lang="en-US" sz="1600" dirty="0" err="1">
                <a:effectLst/>
                <a:latin typeface="Bookman Old Style" panose="02050604050505020204" pitchFamily="18" charset="0"/>
              </a:rPr>
              <a:t>dzielnicy</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szkół</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i</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kościoła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znajdowała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się</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tu</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jedyna</a:t>
            </a:r>
            <a:r>
              <a:rPr lang="en-US" sz="1600" dirty="0">
                <a:effectLst/>
                <a:latin typeface="Bookman Old Style" panose="02050604050505020204" pitchFamily="18" charset="0"/>
              </a:rPr>
              <a:t> </a:t>
            </a:r>
            <a:r>
              <a:rPr lang="pl-PL" sz="1600" dirty="0">
                <a:effectLst/>
                <a:latin typeface="Bookman Old Style" panose="02050604050505020204" pitchFamily="18" charset="0"/>
              </a:rPr>
              <a:t>               </a:t>
            </a:r>
            <a:r>
              <a:rPr lang="en-US" sz="1600" dirty="0" err="1">
                <a:effectLst/>
                <a:latin typeface="Bookman Old Style" panose="02050604050505020204" pitchFamily="18" charset="0"/>
              </a:rPr>
              <a:t>na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Siedlcach</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apteka</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oraz</a:t>
            </a:r>
            <a:r>
              <a:rPr lang="en-US" sz="1600" dirty="0">
                <a:effectLst/>
                <a:latin typeface="Bookman Old Style" panose="02050604050505020204" pitchFamily="18" charset="0"/>
              </a:rPr>
              <a:t> </a:t>
            </a:r>
            <a:r>
              <a:rPr lang="en-US" sz="1600" dirty="0" err="1">
                <a:effectLst/>
                <a:latin typeface="Bookman Old Style" panose="02050604050505020204" pitchFamily="18" charset="0"/>
              </a:rPr>
              <a:t>poczta</a:t>
            </a:r>
            <a:r>
              <a:rPr lang="en-US" sz="1600" dirty="0">
                <a:effectLst/>
                <a:latin typeface="Bookman Old Style" panose="02050604050505020204" pitchFamily="18" charset="0"/>
              </a:rPr>
              <a:t>. </a:t>
            </a:r>
          </a:p>
        </p:txBody>
      </p:sp>
    </p:spTree>
    <p:extLst>
      <p:ext uri="{BB962C8B-B14F-4D97-AF65-F5344CB8AC3E}">
        <p14:creationId xmlns="" xmlns:p14="http://schemas.microsoft.com/office/powerpoint/2010/main" val="32251014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a:extLst>
              <a:ext uri="{FF2B5EF4-FFF2-40B4-BE49-F238E27FC236}">
                <a16:creationId xmlns="" xmlns:a16="http://schemas.microsoft.com/office/drawing/2014/main" id="{BE402AEA-97BA-F3B1-A1B2-A2B982E2F0C0}"/>
              </a:ext>
            </a:extLst>
          </p:cNvPr>
          <p:cNvPicPr>
            <a:picLocks noChangeAspect="1"/>
          </p:cNvPicPr>
          <p:nvPr/>
        </p:nvPicPr>
        <p:blipFill>
          <a:blip r:embed="rId2" cstate="print"/>
          <a:stretch>
            <a:fillRect/>
          </a:stretch>
        </p:blipFill>
        <p:spPr>
          <a:xfrm>
            <a:off x="318835" y="424873"/>
            <a:ext cx="11651492" cy="6058776"/>
          </a:xfrm>
          <a:prstGeom prst="rect">
            <a:avLst/>
          </a:prstGeom>
        </p:spPr>
      </p:pic>
    </p:spTree>
    <p:extLst>
      <p:ext uri="{BB962C8B-B14F-4D97-AF65-F5344CB8AC3E}">
        <p14:creationId xmlns="" xmlns:p14="http://schemas.microsoft.com/office/powerpoint/2010/main" val="2570153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drzewo, ubrania, stół&#10;&#10;Opis wygenerowany automatycznie">
            <a:extLst>
              <a:ext uri="{FF2B5EF4-FFF2-40B4-BE49-F238E27FC236}">
                <a16:creationId xmlns="" xmlns:a16="http://schemas.microsoft.com/office/drawing/2014/main" id="{35AEC701-ABB5-6168-C3B6-093FFE3E7AAD}"/>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l="8057" r="6286" b="-1"/>
          <a:stretch/>
        </p:blipFill>
        <p:spPr>
          <a:xfrm>
            <a:off x="2522356" y="10"/>
            <a:ext cx="9669642" cy="6857990"/>
          </a:xfrm>
          <a:prstGeom prst="rect">
            <a:avLst/>
          </a:prstGeom>
        </p:spPr>
      </p:pic>
      <p:sp>
        <p:nvSpPr>
          <p:cNvPr id="11" name="Rectangle 10">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377DC590-FFF0-470A-5B66-752A056B4816}"/>
              </a:ext>
            </a:extLst>
          </p:cNvPr>
          <p:cNvSpPr txBox="1"/>
          <p:nvPr/>
        </p:nvSpPr>
        <p:spPr>
          <a:xfrm>
            <a:off x="508958" y="414068"/>
            <a:ext cx="4151432" cy="5762895"/>
          </a:xfrm>
          <a:prstGeom prst="rect">
            <a:avLst/>
          </a:prstGeom>
        </p:spPr>
        <p:txBody>
          <a:bodyPr vert="horz" lIns="91440" tIns="45720" rIns="91440" bIns="45720" rtlCol="0">
            <a:noAutofit/>
          </a:bodyPr>
          <a:lstStyle/>
          <a:p>
            <a:pPr>
              <a:lnSpc>
                <a:spcPct val="150000"/>
              </a:lnSpc>
              <a:spcAft>
                <a:spcPts val="600"/>
              </a:spcAft>
            </a:pPr>
            <a:r>
              <a:rPr lang="en-US" sz="1400" dirty="0">
                <a:effectLst/>
                <a:latin typeface="Bookman Old Style" panose="02050604050505020204" pitchFamily="18" charset="0"/>
              </a:rPr>
              <a:t>W </a:t>
            </a:r>
            <a:r>
              <a:rPr lang="en-US" sz="1400" dirty="0" err="1">
                <a:effectLst/>
                <a:latin typeface="Bookman Old Style" panose="02050604050505020204" pitchFamily="18" charset="0"/>
              </a:rPr>
              <a:t>pobliżu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kompleksu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najważniejszych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szkół</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err="1">
                <a:effectLst/>
                <a:latin typeface="Bookman Old Style" panose="02050604050505020204" pitchFamily="18" charset="0"/>
              </a:rPr>
              <a:t>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kościoła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Zbawiciela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znajdowało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się</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kilka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miejsc</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mających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doniosłe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znaczenie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dla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siedleckich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Polaków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Jednym</a:t>
            </a:r>
            <a:r>
              <a:rPr lang="en-US" sz="1400" dirty="0">
                <a:effectLst/>
                <a:latin typeface="Bookman Old Style" panose="02050604050505020204" pitchFamily="18" charset="0"/>
              </a:rPr>
              <a:t> z </a:t>
            </a:r>
            <a:r>
              <a:rPr lang="en-US" sz="1400" dirty="0" err="1">
                <a:effectLst/>
                <a:latin typeface="Bookman Old Style" panose="02050604050505020204" pitchFamily="18" charset="0"/>
              </a:rPr>
              <a:t>nich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była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restauracja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Friedrichshain</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Karthäuser</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Straße</a:t>
            </a:r>
            <a:r>
              <a:rPr lang="en-US" sz="1400" dirty="0">
                <a:effectLst/>
                <a:latin typeface="Bookman Old Style" panose="02050604050505020204" pitchFamily="18" charset="0"/>
              </a:rPr>
              <a:t>/</a:t>
            </a:r>
            <a:r>
              <a:rPr lang="en-US" sz="1400" dirty="0" err="1">
                <a:effectLst/>
                <a:latin typeface="Bookman Old Style" panose="02050604050505020204" pitchFamily="18" charset="0"/>
              </a:rPr>
              <a:t>Kartuska</a:t>
            </a:r>
            <a:r>
              <a:rPr lang="en-US" sz="1400" dirty="0">
                <a:effectLst/>
                <a:latin typeface="Bookman Old Style" panose="02050604050505020204" pitchFamily="18" charset="0"/>
              </a:rPr>
              <a:t> 120, a od 1939 r. – 66), </a:t>
            </a:r>
            <a:r>
              <a:rPr lang="en-US" sz="1400" dirty="0" err="1">
                <a:effectLst/>
                <a:latin typeface="Bookman Old Style" panose="02050604050505020204" pitchFamily="18" charset="0"/>
              </a:rPr>
              <a:t>należąca</a:t>
            </a:r>
            <a:r>
              <a:rPr lang="en-US" sz="1400" dirty="0">
                <a:effectLst/>
                <a:latin typeface="Bookman Old Style" panose="02050604050505020204" pitchFamily="18" charset="0"/>
              </a:rPr>
              <a:t> do </a:t>
            </a:r>
            <a:r>
              <a:rPr lang="en-US" sz="1400" dirty="0" err="1">
                <a:effectLst/>
                <a:latin typeface="Bookman Old Style" panose="02050604050505020204" pitchFamily="18" charset="0"/>
              </a:rPr>
              <a:t>Augustyna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Drążkowskiego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Draskowskiego</a:t>
            </a:r>
            <a:r>
              <a:rPr lang="en-US" sz="1400" dirty="0">
                <a:effectLst/>
                <a:latin typeface="Bookman Old Style" panose="02050604050505020204" pitchFamily="18" charset="0"/>
              </a:rPr>
              <a:t>), a </a:t>
            </a:r>
            <a:r>
              <a:rPr lang="en-US" sz="1400" dirty="0" err="1">
                <a:effectLst/>
                <a:latin typeface="Bookman Old Style" panose="02050604050505020204" pitchFamily="18" charset="0"/>
              </a:rPr>
              <a:t>potem</a:t>
            </a:r>
            <a:r>
              <a:rPr lang="en-US" sz="1400" dirty="0">
                <a:effectLst/>
                <a:latin typeface="Bookman Old Style" panose="02050604050505020204" pitchFamily="18" charset="0"/>
              </a:rPr>
              <a:t> do </a:t>
            </a:r>
            <a:r>
              <a:rPr lang="en-US" sz="1400" dirty="0" err="1">
                <a:effectLst/>
                <a:latin typeface="Bookman Old Style" panose="02050604050505020204" pitchFamily="18" charset="0"/>
              </a:rPr>
              <a:t>jego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żony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Marii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Było</a:t>
            </a:r>
            <a:r>
              <a:rPr lang="en-US" sz="1400" dirty="0">
                <a:effectLst/>
                <a:latin typeface="Bookman Old Style" panose="02050604050505020204" pitchFamily="18" charset="0"/>
              </a:rPr>
              <a:t> to </a:t>
            </a:r>
            <a:r>
              <a:rPr lang="en-US" sz="1400" dirty="0" err="1">
                <a:effectLst/>
                <a:latin typeface="Bookman Old Style" panose="02050604050505020204" pitchFamily="18" charset="0"/>
              </a:rPr>
              <a:t>częste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miejsce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spotkań</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dzielnicowych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organizacji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Polonii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Gdańskiej</a:t>
            </a:r>
            <a:r>
              <a:rPr lang="en-US" sz="1400" dirty="0">
                <a:effectLst/>
                <a:latin typeface="Bookman Old Style" panose="02050604050505020204" pitchFamily="18" charset="0"/>
              </a:rPr>
              <a:t>. Od 1935 </a:t>
            </a:r>
            <a:r>
              <a:rPr lang="en-US" sz="1400" dirty="0" err="1">
                <a:effectLst/>
                <a:latin typeface="Bookman Old Style" panose="02050604050505020204" pitchFamily="18" charset="0"/>
              </a:rPr>
              <a:t>roku</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w </a:t>
            </a:r>
            <a:r>
              <a:rPr lang="en-US" sz="1400" dirty="0" err="1">
                <a:effectLst/>
                <a:latin typeface="Bookman Old Style" panose="02050604050505020204" pitchFamily="18" charset="0"/>
              </a:rPr>
              <a:t>restauracji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działała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świetlica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Związku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Polaków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gdzie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można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było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mówić</a:t>
            </a:r>
            <a:r>
              <a:rPr lang="en-US" sz="1400" dirty="0">
                <a:effectLst/>
                <a:latin typeface="Bookman Old Style" panose="02050604050505020204" pitchFamily="18" charset="0"/>
              </a:rPr>
              <a:t> po </a:t>
            </a:r>
            <a:r>
              <a:rPr lang="en-US" sz="1400" dirty="0" err="1">
                <a:effectLst/>
                <a:latin typeface="Bookman Old Style" panose="02050604050505020204" pitchFamily="18" charset="0"/>
              </a:rPr>
              <a:t>polsku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korzystać</a:t>
            </a:r>
            <a:r>
              <a:rPr lang="en-US" sz="1400" dirty="0">
                <a:effectLst/>
                <a:latin typeface="Bookman Old Style" panose="02050604050505020204" pitchFamily="18" charset="0"/>
              </a:rPr>
              <a:t> z </a:t>
            </a:r>
            <a:r>
              <a:rPr lang="en-US" sz="1400" dirty="0" err="1">
                <a:effectLst/>
                <a:latin typeface="Bookman Old Style" panose="02050604050505020204" pitchFamily="18" charset="0"/>
              </a:rPr>
              <a:t>radia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biblioteki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czytać</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gazety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grać</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gry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zabawy</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języku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polskim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Organizowano</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niej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wykłady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poświęcone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historii</a:t>
            </a:r>
            <a:r>
              <a:rPr lang="en-US" sz="1400" dirty="0">
                <a:effectLst/>
                <a:latin typeface="Bookman Old Style" panose="02050604050505020204" pitchFamily="18" charset="0"/>
              </a:rPr>
              <a:t> Polski, a </a:t>
            </a:r>
            <a:r>
              <a:rPr lang="en-US" sz="1400" dirty="0" err="1">
                <a:effectLst/>
                <a:latin typeface="Bookman Old Style" panose="02050604050505020204" pitchFamily="18" charset="0"/>
              </a:rPr>
              <a:t>nawet</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były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tu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wyświetlane</a:t>
            </a:r>
            <a:r>
              <a:rPr lang="en-US" sz="1400" dirty="0">
                <a:effectLst/>
                <a:latin typeface="Bookman Old Style" panose="02050604050505020204" pitchFamily="18" charset="0"/>
              </a:rPr>
              <a:t> filmy o </a:t>
            </a:r>
            <a:r>
              <a:rPr lang="en-US" sz="1400" dirty="0" err="1">
                <a:effectLst/>
                <a:latin typeface="Bookman Old Style" panose="02050604050505020204" pitchFamily="18" charset="0"/>
              </a:rPr>
              <a:t>tematyce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historycznej</a:t>
            </a:r>
            <a:r>
              <a:rPr lang="en-US" sz="1400" dirty="0">
                <a:effectLst/>
              </a:rPr>
              <a:t>. </a:t>
            </a:r>
            <a:endParaRPr lang="en-US" sz="1400" dirty="0"/>
          </a:p>
        </p:txBody>
      </p:sp>
    </p:spTree>
    <p:extLst>
      <p:ext uri="{BB962C8B-B14F-4D97-AF65-F5344CB8AC3E}">
        <p14:creationId xmlns="" xmlns:p14="http://schemas.microsoft.com/office/powerpoint/2010/main" val="1562032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 xmlns:a16="http://schemas.microsoft.com/office/drawing/2014/main" id="{E375CD4F-252F-32EE-11C2-A8CFCB2FB667}"/>
              </a:ext>
            </a:extLst>
          </p:cNvPr>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11171" r="-1" b="-1"/>
          <a:stretch/>
        </p:blipFill>
        <p:spPr bwMode="auto">
          <a:xfrm>
            <a:off x="2522356" y="10"/>
            <a:ext cx="9669642" cy="6857990"/>
          </a:xfrm>
          <a:prstGeom prst="rect">
            <a:avLst/>
          </a:prstGeom>
          <a:noFill/>
          <a:extLst>
            <a:ext uri="{909E8E84-426E-40DD-AFC4-6F175D3DCCD1}">
              <a14:hiddenFill xmlns="" xmlns:a14="http://schemas.microsoft.com/office/drawing/2010/main">
                <a:solidFill>
                  <a:srgbClr val="FFFFFF"/>
                </a:solidFill>
              </a14:hiddenFill>
            </a:ext>
          </a:extLst>
        </p:spPr>
      </p:pic>
      <p:sp>
        <p:nvSpPr>
          <p:cNvPr id="2057" name="Rectangle 2056">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CEAFDB7D-4361-AE3F-69C5-C1D54AC2D1F1}"/>
              </a:ext>
            </a:extLst>
          </p:cNvPr>
          <p:cNvSpPr txBox="1"/>
          <p:nvPr/>
        </p:nvSpPr>
        <p:spPr>
          <a:xfrm>
            <a:off x="577970" y="776377"/>
            <a:ext cx="4082419" cy="5400586"/>
          </a:xfrm>
          <a:prstGeom prst="rect">
            <a:avLst/>
          </a:prstGeom>
        </p:spPr>
        <p:txBody>
          <a:bodyPr vert="horz" lIns="91440" tIns="45720" rIns="91440" bIns="45720" rtlCol="0">
            <a:normAutofit fontScale="85000" lnSpcReduction="20000"/>
          </a:bodyPr>
          <a:lstStyle/>
          <a:p>
            <a:pPr>
              <a:lnSpc>
                <a:spcPct val="170000"/>
              </a:lnSpc>
              <a:spcAft>
                <a:spcPts val="600"/>
              </a:spcAft>
            </a:pPr>
            <a:r>
              <a:rPr lang="en-US" sz="2000" dirty="0">
                <a:effectLst/>
                <a:latin typeface="Bookman Old Style" panose="02050604050505020204" pitchFamily="18" charset="0"/>
              </a:rPr>
              <a:t>W </a:t>
            </a:r>
            <a:r>
              <a:rPr lang="en-US" sz="2000" dirty="0" err="1">
                <a:effectLst/>
                <a:latin typeface="Bookman Old Style" panose="02050604050505020204" pitchFamily="18" charset="0"/>
              </a:rPr>
              <a:t>pobliżu</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tej</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restauracji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działała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też</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ochronka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prowadzona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przez</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siostry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zakonne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gdzie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najmłodsze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polskie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dzieci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były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nie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tylko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objęte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opieką</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a:effectLst/>
                <a:latin typeface="Bookman Old Style" panose="02050604050505020204" pitchFamily="18" charset="0"/>
              </a:rPr>
              <a:t>ale </a:t>
            </a:r>
            <a:r>
              <a:rPr lang="en-US" sz="2000" dirty="0" err="1">
                <a:effectLst/>
                <a:latin typeface="Bookman Old Style" panose="02050604050505020204" pitchFamily="18" charset="0"/>
              </a:rPr>
              <a:t>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wychowywane</a:t>
            </a:r>
            <a:r>
              <a:rPr lang="en-US" sz="2000" dirty="0">
                <a:effectLst/>
                <a:latin typeface="Bookman Old Style" panose="02050604050505020204" pitchFamily="18" charset="0"/>
              </a:rPr>
              <a:t> w </a:t>
            </a:r>
            <a:r>
              <a:rPr lang="en-US" sz="2000" dirty="0" err="1">
                <a:effectLst/>
                <a:latin typeface="Bookman Old Style" panose="02050604050505020204" pitchFamily="18" charset="0"/>
              </a:rPr>
              <a:t>patriotycznym</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duchu</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Dziś</a:t>
            </a:r>
            <a:r>
              <a:rPr lang="en-US" sz="2000" dirty="0">
                <a:effectLst/>
                <a:latin typeface="Bookman Old Style" panose="02050604050505020204" pitchFamily="18" charset="0"/>
              </a:rPr>
              <a:t> w </a:t>
            </a:r>
            <a:r>
              <a:rPr lang="en-US" sz="2000" dirty="0" err="1">
                <a:effectLst/>
                <a:latin typeface="Bookman Old Style" panose="02050604050505020204" pitchFamily="18" charset="0"/>
              </a:rPr>
              <a:t>tym</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miejscu</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znajduje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się</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niewielki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skwer</a:t>
            </a:r>
            <a:r>
              <a:rPr lang="en-US" sz="2000" dirty="0">
                <a:effectLst/>
                <a:latin typeface="Bookman Old Style" panose="02050604050505020204" pitchFamily="18" charset="0"/>
              </a:rPr>
              <a:t> z  </a:t>
            </a:r>
            <a:r>
              <a:rPr lang="en-US" sz="2000" dirty="0" err="1">
                <a:effectLst/>
                <a:latin typeface="Bookman Old Style" panose="02050604050505020204" pitchFamily="18" charset="0"/>
              </a:rPr>
              <a:t>placem</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zabaw</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porośnięty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starymi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kasztanowcami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okolice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Kartuskiej</a:t>
            </a:r>
            <a:r>
              <a:rPr lang="en-US" sz="2000" dirty="0">
                <a:effectLst/>
                <a:latin typeface="Bookman Old Style" panose="02050604050505020204" pitchFamily="18" charset="0"/>
              </a:rPr>
              <a:t> 56). </a:t>
            </a:r>
            <a:r>
              <a:rPr lang="en-US" sz="2000" dirty="0" err="1">
                <a:effectLst/>
                <a:latin typeface="Bookman Old Style" panose="02050604050505020204" pitchFamily="18" charset="0"/>
              </a:rPr>
              <a:t>Pozostałością</a:t>
            </a:r>
            <a:r>
              <a:rPr lang="en-US" sz="2000" dirty="0">
                <a:effectLst/>
                <a:latin typeface="Bookman Old Style" panose="02050604050505020204" pitchFamily="18" charset="0"/>
              </a:rPr>
              <a:t> po </a:t>
            </a:r>
            <a:r>
              <a:rPr lang="en-US" sz="2000" dirty="0" err="1">
                <a:effectLst/>
                <a:latin typeface="Bookman Old Style" panose="02050604050505020204" pitchFamily="18" charset="0"/>
              </a:rPr>
              <a:t>ochronce</a:t>
            </a:r>
            <a:r>
              <a:rPr lang="en-US" sz="2000" dirty="0">
                <a:effectLst/>
                <a:latin typeface="Bookman Old Style" panose="02050604050505020204" pitchFamily="18" charset="0"/>
              </a:rPr>
              <a:t> jest </a:t>
            </a:r>
            <a:r>
              <a:rPr lang="en-US" sz="2000" dirty="0" err="1">
                <a:effectLst/>
                <a:latin typeface="Bookman Old Style" panose="02050604050505020204" pitchFamily="18" charset="0"/>
              </a:rPr>
              <a:t>niewielki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ceglany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murek</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err="1">
                <a:effectLst/>
                <a:latin typeface="Bookman Old Style" panose="02050604050505020204" pitchFamily="18" charset="0"/>
              </a:rPr>
              <a:t>który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wspiera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chodnik</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err="1">
                <a:effectLst/>
                <a:latin typeface="Bookman Old Style" panose="02050604050505020204" pitchFamily="18" charset="0"/>
              </a:rPr>
              <a:t>przy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Malczewskiego</a:t>
            </a:r>
            <a:r>
              <a:rPr lang="en-US" sz="2000" dirty="0">
                <a:effectLst/>
                <a:latin typeface="Bookman Old Style" panose="02050604050505020204" pitchFamily="18" charset="0"/>
              </a:rPr>
              <a:t>.</a:t>
            </a:r>
          </a:p>
        </p:txBody>
      </p:sp>
    </p:spTree>
    <p:extLst>
      <p:ext uri="{BB962C8B-B14F-4D97-AF65-F5344CB8AC3E}">
        <p14:creationId xmlns="" xmlns:p14="http://schemas.microsoft.com/office/powerpoint/2010/main" val="10880810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Obraz zawierający na wolnym powietrzu, niebo, chmura, drzewo&#10;&#10;Opis wygenerowany automatycznie">
            <a:extLst>
              <a:ext uri="{FF2B5EF4-FFF2-40B4-BE49-F238E27FC236}">
                <a16:creationId xmlns="" xmlns:a16="http://schemas.microsoft.com/office/drawing/2014/main" id="{429A9015-91E5-5619-420A-37CE9AB6C310}"/>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172469"/>
            <a:ext cx="12192000" cy="4513061"/>
          </a:xfrm>
          <a:prstGeom prst="rect">
            <a:avLst/>
          </a:prstGeom>
        </p:spPr>
      </p:pic>
    </p:spTree>
    <p:extLst>
      <p:ext uri="{BB962C8B-B14F-4D97-AF65-F5344CB8AC3E}">
        <p14:creationId xmlns="" xmlns:p14="http://schemas.microsoft.com/office/powerpoint/2010/main" val="8990113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 xmlns:a16="http://schemas.microsoft.com/office/drawing/2014/main" id="{04812C46-200A-4DEB-A05E-3ED6C68C23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niebo, budynek, pub&#10;&#10;Opis wygenerowany automatycznie">
            <a:extLst>
              <a:ext uri="{FF2B5EF4-FFF2-40B4-BE49-F238E27FC236}">
                <a16:creationId xmlns="" xmlns:a16="http://schemas.microsoft.com/office/drawing/2014/main" id="{46E96AE0-CE7D-0CEB-3FA3-9D06183F57BA}"/>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t="4158"/>
          <a:stretch/>
        </p:blipFill>
        <p:spPr>
          <a:xfrm>
            <a:off x="2522356" y="10"/>
            <a:ext cx="9669642" cy="6857990"/>
          </a:xfrm>
          <a:prstGeom prst="rect">
            <a:avLst/>
          </a:prstGeom>
        </p:spPr>
      </p:pic>
      <p:sp>
        <p:nvSpPr>
          <p:cNvPr id="24" name="Rectangle 23">
            <a:extLst>
              <a:ext uri="{FF2B5EF4-FFF2-40B4-BE49-F238E27FC236}">
                <a16:creationId xmlns="" xmlns:a16="http://schemas.microsoft.com/office/drawing/2014/main" id="{D1EA859B-E555-4109-94F3-6700E046E0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le tekstowe 2">
            <a:extLst>
              <a:ext uri="{FF2B5EF4-FFF2-40B4-BE49-F238E27FC236}">
                <a16:creationId xmlns="" xmlns:a16="http://schemas.microsoft.com/office/drawing/2014/main" id="{03912530-C3D8-BEF0-7503-698CA6776EA6}"/>
              </a:ext>
            </a:extLst>
          </p:cNvPr>
          <p:cNvSpPr txBox="1"/>
          <p:nvPr/>
        </p:nvSpPr>
        <p:spPr>
          <a:xfrm>
            <a:off x="387928" y="535708"/>
            <a:ext cx="4272462" cy="5708073"/>
          </a:xfrm>
          <a:prstGeom prst="rect">
            <a:avLst/>
          </a:prstGeom>
        </p:spPr>
        <p:txBody>
          <a:bodyPr vert="horz" lIns="91440" tIns="45720" rIns="91440" bIns="45720" rtlCol="0">
            <a:normAutofit/>
          </a:bodyPr>
          <a:lstStyle/>
          <a:p>
            <a:pPr>
              <a:lnSpc>
                <a:spcPct val="150000"/>
              </a:lnSpc>
              <a:spcAft>
                <a:spcPts val="600"/>
              </a:spcAft>
            </a:pPr>
            <a:r>
              <a:rPr lang="en-US" sz="1400" dirty="0" err="1">
                <a:effectLst/>
                <a:latin typeface="Bookman Old Style" panose="02050604050505020204" pitchFamily="18" charset="0"/>
              </a:rPr>
              <a:t>Przy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Oberstraße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Malczewskiego</a:t>
            </a:r>
            <a:r>
              <a:rPr lang="en-US" sz="1400" dirty="0">
                <a:effectLst/>
                <a:latin typeface="Bookman Old Style" panose="02050604050505020204" pitchFamily="18" charset="0"/>
              </a:rPr>
              <a:t>) 95, </a:t>
            </a:r>
            <a:r>
              <a:rPr lang="en-US" sz="1400" dirty="0" err="1">
                <a:effectLst/>
                <a:latin typeface="Bookman Old Style" panose="02050604050505020204" pitchFamily="18" charset="0"/>
              </a:rPr>
              <a:t>zaledwie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kilkaset</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metrów</a:t>
            </a:r>
            <a:r>
              <a:rPr lang="en-US" sz="1400" dirty="0">
                <a:effectLst/>
                <a:latin typeface="Bookman Old Style" panose="02050604050505020204" pitchFamily="18" charset="0"/>
              </a:rPr>
              <a:t> od </a:t>
            </a:r>
            <a:r>
              <a:rPr lang="en-US" sz="1400" dirty="0" err="1">
                <a:effectLst/>
                <a:latin typeface="Bookman Old Style" panose="02050604050505020204" pitchFamily="18" charset="0"/>
              </a:rPr>
              <a:t>dzisiejszej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Ósemki</a:t>
            </a:r>
            <a:r>
              <a:rPr lang="en-US" sz="1400" dirty="0">
                <a:latin typeface="Bookman Old Style" panose="02050604050505020204" pitchFamily="18" charset="0"/>
              </a:rPr>
              <a:t>, </a:t>
            </a:r>
            <a:r>
              <a:rPr lang="en-US" sz="1400" dirty="0" err="1">
                <a:latin typeface="Bookman Old Style" panose="02050604050505020204" pitchFamily="18" charset="0"/>
              </a:rPr>
              <a:t>znajdował</a:t>
            </a:r>
            <a:r>
              <a:rPr lang="en-US" sz="1400" dirty="0">
                <a:latin typeface="Bookman Old Style" panose="02050604050505020204" pitchFamily="18" charset="0"/>
              </a:rPr>
              <a:t> </a:t>
            </a:r>
            <a:r>
              <a:rPr lang="en-US" sz="1400" dirty="0" err="1">
                <a:latin typeface="Bookman Old Style" panose="02050604050505020204" pitchFamily="18" charset="0"/>
              </a:rPr>
              <a:t>się</a:t>
            </a:r>
            <a:r>
              <a:rPr lang="en-US" sz="1400" dirty="0">
                <a:latin typeface="Bookman Old Style" panose="02050604050505020204" pitchFamily="18" charset="0"/>
              </a:rPr>
              <a:t> </a:t>
            </a:r>
            <a:r>
              <a:rPr lang="en-US" sz="1400" dirty="0" err="1">
                <a:latin typeface="Bookman Old Style" panose="02050604050505020204" pitchFamily="18" charset="0"/>
              </a:rPr>
              <a:t>lokal</a:t>
            </a:r>
            <a:r>
              <a:rPr lang="en-US" sz="1400" dirty="0">
                <a:latin typeface="Bookman Old Style" panose="02050604050505020204" pitchFamily="18" charset="0"/>
              </a:rPr>
              <a:t> </a:t>
            </a:r>
            <a:r>
              <a:rPr lang="en-US" sz="1400" dirty="0" err="1">
                <a:latin typeface="Bookman Old Style" panose="02050604050505020204" pitchFamily="18" charset="0"/>
              </a:rPr>
              <a:t>należący</a:t>
            </a:r>
            <a:r>
              <a:rPr lang="en-US" sz="1400" dirty="0">
                <a:latin typeface="Bookman Old Style" panose="02050604050505020204" pitchFamily="18" charset="0"/>
              </a:rPr>
              <a:t>                      do </a:t>
            </a:r>
            <a:r>
              <a:rPr lang="en-US" sz="1400" dirty="0" err="1">
                <a:latin typeface="Bookman Old Style" panose="02050604050505020204" pitchFamily="18" charset="0"/>
              </a:rPr>
              <a:t>jedn</a:t>
            </a:r>
            <a:r>
              <a:rPr lang="pl-PL" sz="1400" dirty="0">
                <a:latin typeface="Bookman Old Style" panose="02050604050505020204" pitchFamily="18" charset="0"/>
              </a:rPr>
              <a:t>ej</a:t>
            </a:r>
            <a:r>
              <a:rPr lang="en-US" sz="1400" dirty="0">
                <a:latin typeface="Bookman Old Style" panose="02050604050505020204" pitchFamily="18" charset="0"/>
              </a:rPr>
              <a:t> z </a:t>
            </a:r>
            <a:r>
              <a:rPr lang="en-US" sz="1400" dirty="0" err="1">
                <a:latin typeface="Bookman Old Style" panose="02050604050505020204" pitchFamily="18" charset="0"/>
              </a:rPr>
              <a:t>najbardziej</a:t>
            </a:r>
            <a:r>
              <a:rPr lang="en-US" sz="1400" dirty="0">
                <a:latin typeface="Bookman Old Style" panose="02050604050505020204" pitchFamily="18" charset="0"/>
              </a:rPr>
              <a:t> </a:t>
            </a:r>
            <a:r>
              <a:rPr lang="en-US" sz="1400" dirty="0" err="1">
                <a:latin typeface="Bookman Old Style" panose="02050604050505020204" pitchFamily="18" charset="0"/>
              </a:rPr>
              <a:t>aktywnych</a:t>
            </a:r>
            <a:r>
              <a:rPr lang="en-US" sz="1400" dirty="0">
                <a:latin typeface="Bookman Old Style" panose="02050604050505020204" pitchFamily="18" charset="0"/>
              </a:rPr>
              <a:t>                                  </a:t>
            </a:r>
            <a:r>
              <a:rPr lang="en-US" sz="1400" dirty="0" err="1">
                <a:latin typeface="Bookman Old Style" panose="02050604050505020204" pitchFamily="18" charset="0"/>
              </a:rPr>
              <a:t>i</a:t>
            </a:r>
            <a:r>
              <a:rPr lang="en-US" sz="1400" dirty="0">
                <a:latin typeface="Bookman Old Style" panose="02050604050505020204" pitchFamily="18" charset="0"/>
              </a:rPr>
              <a:t> </a:t>
            </a:r>
            <a:r>
              <a:rPr lang="en-US" sz="1400" dirty="0" err="1">
                <a:latin typeface="Bookman Old Style" panose="02050604050505020204" pitchFamily="18" charset="0"/>
              </a:rPr>
              <a:t>zasłużonych</a:t>
            </a:r>
            <a:r>
              <a:rPr lang="en-US" sz="1400" dirty="0">
                <a:latin typeface="Bookman Old Style" panose="02050604050505020204" pitchFamily="18" charset="0"/>
              </a:rPr>
              <a:t> </a:t>
            </a:r>
            <a:r>
              <a:rPr lang="en-US" sz="1400" dirty="0" err="1">
                <a:latin typeface="Bookman Old Style" panose="02050604050505020204" pitchFamily="18" charset="0"/>
              </a:rPr>
              <a:t>polskich</a:t>
            </a:r>
            <a:r>
              <a:rPr lang="en-US" sz="1400" dirty="0">
                <a:latin typeface="Bookman Old Style" panose="02050604050505020204" pitchFamily="18" charset="0"/>
              </a:rPr>
              <a:t> </a:t>
            </a:r>
            <a:r>
              <a:rPr lang="en-US" sz="1400" dirty="0" err="1">
                <a:latin typeface="Bookman Old Style" panose="02050604050505020204" pitchFamily="18" charset="0"/>
              </a:rPr>
              <a:t>rodzin</a:t>
            </a:r>
            <a:r>
              <a:rPr lang="en-US" sz="1400" dirty="0">
                <a:latin typeface="Bookman Old Style" panose="02050604050505020204" pitchFamily="18" charset="0"/>
              </a:rPr>
              <a:t> </a:t>
            </a:r>
            <a:r>
              <a:rPr lang="en-US" sz="1400" dirty="0" err="1">
                <a:latin typeface="Bookman Old Style" panose="02050604050505020204" pitchFamily="18" charset="0"/>
              </a:rPr>
              <a:t>mieszkających</a:t>
            </a:r>
            <a:r>
              <a:rPr lang="en-US" sz="1400" dirty="0">
                <a:latin typeface="Bookman Old Style" panose="02050604050505020204" pitchFamily="18" charset="0"/>
              </a:rPr>
              <a:t> </a:t>
            </a:r>
            <a:r>
              <a:rPr lang="en-US" sz="1400" dirty="0" err="1">
                <a:latin typeface="Bookman Old Style" panose="02050604050505020204" pitchFamily="18" charset="0"/>
              </a:rPr>
              <a:t>na</a:t>
            </a:r>
            <a:r>
              <a:rPr lang="en-US" sz="1400" dirty="0">
                <a:latin typeface="Bookman Old Style" panose="02050604050505020204" pitchFamily="18" charset="0"/>
              </a:rPr>
              <a:t> </a:t>
            </a:r>
            <a:r>
              <a:rPr lang="en-US" sz="1400" dirty="0" err="1">
                <a:latin typeface="Bookman Old Style" panose="02050604050505020204" pitchFamily="18" charset="0"/>
              </a:rPr>
              <a:t>Siedlcach</a:t>
            </a:r>
            <a:r>
              <a:rPr lang="pl-PL" sz="1400" dirty="0">
                <a:latin typeface="Bookman Old Style" panose="02050604050505020204" pitchFamily="18" charset="0"/>
              </a:rPr>
              <a:t> – </a:t>
            </a:r>
            <a:r>
              <a:rPr lang="en-US" sz="1400" dirty="0" err="1">
                <a:latin typeface="Bookman Old Style" panose="02050604050505020204" pitchFamily="18" charset="0"/>
              </a:rPr>
              <a:t>Majewskich</a:t>
            </a:r>
            <a:r>
              <a:rPr lang="en-US" sz="1400" dirty="0">
                <a:latin typeface="Bookman Old Style" panose="02050604050505020204" pitchFamily="18" charset="0"/>
              </a:rPr>
              <a:t>.</a:t>
            </a:r>
            <a:r>
              <a:rPr lang="en-US" sz="1400" dirty="0">
                <a:effectLst/>
                <a:latin typeface="Bookman Old Style" panose="02050604050505020204" pitchFamily="18" charset="0"/>
              </a:rPr>
              <a:t> </a:t>
            </a:r>
            <a:r>
              <a:rPr lang="pl-PL" sz="1400" dirty="0">
                <a:latin typeface="Bookman Old Style" panose="02050604050505020204" pitchFamily="18" charset="0"/>
              </a:rPr>
              <a:t>M</a:t>
            </a:r>
            <a:r>
              <a:rPr lang="en-US" sz="1400" dirty="0" err="1">
                <a:effectLst/>
                <a:latin typeface="Bookman Old Style" panose="02050604050505020204" pitchFamily="18" charset="0"/>
              </a:rPr>
              <a:t>ieścił</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się</a:t>
            </a:r>
            <a:r>
              <a:rPr lang="en-US" sz="1400" dirty="0">
                <a:effectLst/>
                <a:latin typeface="Bookman Old Style" panose="02050604050505020204" pitchFamily="18" charset="0"/>
              </a:rPr>
              <a:t> </a:t>
            </a:r>
            <a:r>
              <a:rPr lang="pl-PL" sz="1400" dirty="0">
                <a:effectLst/>
                <a:latin typeface="Bookman Old Style" panose="02050604050505020204" pitchFamily="18" charset="0"/>
              </a:rPr>
              <a:t>tu </a:t>
            </a:r>
            <a:r>
              <a:rPr lang="en-US" sz="1400" dirty="0" err="1">
                <a:effectLst/>
                <a:latin typeface="Bookman Old Style" panose="02050604050505020204" pitchFamily="18" charset="0"/>
              </a:rPr>
              <a:t>dom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sklep</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restauracja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będące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przez</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trzy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dekady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jednym</a:t>
            </a:r>
            <a:r>
              <a:rPr lang="en-US" sz="1400" dirty="0">
                <a:effectLst/>
                <a:latin typeface="Bookman Old Style" panose="02050604050505020204" pitchFamily="18" charset="0"/>
              </a:rPr>
              <a:t> z</a:t>
            </a:r>
            <a:r>
              <a:rPr lang="pl-PL" sz="1400" dirty="0">
                <a:effectLst/>
                <a:latin typeface="Bookman Old Style" panose="02050604050505020204" pitchFamily="18" charset="0"/>
              </a:rPr>
              <a:t> </a:t>
            </a:r>
            <a:r>
              <a:rPr lang="en-US" sz="1400" dirty="0" err="1">
                <a:effectLst/>
                <a:latin typeface="Bookman Old Style" panose="02050604050505020204" pitchFamily="18" charset="0"/>
              </a:rPr>
              <a:t>najważniejszych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ośrodków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życia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Polonii</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dzielnicy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Schidlitz</a:t>
            </a:r>
            <a:r>
              <a:rPr lang="en-US" sz="1400" dirty="0">
                <a:effectLst/>
                <a:latin typeface="Bookman Old Style" panose="02050604050505020204" pitchFamily="18" charset="0"/>
              </a:rPr>
              <a:t>. </a:t>
            </a:r>
            <a:endParaRPr lang="pl-PL" sz="1400" dirty="0">
              <a:effectLst/>
              <a:latin typeface="Bookman Old Style" panose="02050604050505020204" pitchFamily="18" charset="0"/>
            </a:endParaRPr>
          </a:p>
          <a:p>
            <a:pPr>
              <a:lnSpc>
                <a:spcPct val="150000"/>
              </a:lnSpc>
              <a:spcAft>
                <a:spcPts val="600"/>
              </a:spcAft>
            </a:pPr>
            <a:r>
              <a:rPr lang="pl-PL" sz="1400" dirty="0">
                <a:latin typeface="Bookman Old Style" panose="02050604050505020204" pitchFamily="18" charset="0"/>
              </a:rPr>
              <a:t>Za s</a:t>
            </a:r>
            <a:r>
              <a:rPr lang="en-US" sz="1400" dirty="0" err="1">
                <a:effectLst/>
                <a:latin typeface="Bookman Old Style" panose="02050604050505020204" pitchFamily="18" charset="0"/>
              </a:rPr>
              <a:t>woje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zaangażowanie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rodzina</a:t>
            </a:r>
            <a:r>
              <a:rPr lang="en-US" sz="1400" dirty="0">
                <a:effectLst/>
                <a:latin typeface="Bookman Old Style" panose="02050604050505020204" pitchFamily="18" charset="0"/>
              </a:rPr>
              <a:t> </a:t>
            </a:r>
            <a:r>
              <a:rPr lang="pl-PL" sz="1400" dirty="0">
                <a:latin typeface="Bookman Old Style" panose="02050604050505020204" pitchFamily="18" charset="0"/>
              </a:rPr>
              <a:t>za</a:t>
            </a:r>
            <a:r>
              <a:rPr lang="en-US" sz="1400" dirty="0" err="1">
                <a:effectLst/>
                <a:latin typeface="Bookman Old Style" panose="02050604050505020204" pitchFamily="18" charset="0"/>
              </a:rPr>
              <a:t>płaciła</a:t>
            </a:r>
            <a:r>
              <a:rPr lang="en-US" sz="1400" dirty="0">
                <a:effectLst/>
                <a:latin typeface="Bookman Old Style" panose="02050604050505020204" pitchFamily="18" charset="0"/>
              </a:rPr>
              <a:t> </a:t>
            </a:r>
            <a:r>
              <a:rPr lang="pl-PL" sz="1400" dirty="0">
                <a:effectLst/>
                <a:latin typeface="Bookman Old Style" panose="02050604050505020204" pitchFamily="18" charset="0"/>
              </a:rPr>
              <a:t>wysoką cenę</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czasie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wojny</a:t>
            </a:r>
            <a:r>
              <a:rPr lang="en-US" sz="1400" dirty="0">
                <a:effectLst/>
                <a:latin typeface="Bookman Old Style" panose="02050604050505020204" pitchFamily="18" charset="0"/>
              </a:rPr>
              <a:t> </a:t>
            </a:r>
            <a:r>
              <a:rPr lang="pl-PL" sz="1400" dirty="0">
                <a:latin typeface="Bookman Old Style" panose="02050604050505020204" pitchFamily="18" charset="0"/>
              </a:rPr>
              <a:t>życie stracił</a:t>
            </a:r>
            <a:r>
              <a:rPr lang="en-US" sz="1400" dirty="0">
                <a:effectLst/>
                <a:latin typeface="Bookman Old Style" panose="02050604050505020204" pitchFamily="18" charset="0"/>
              </a:rPr>
              <a:t> Jan Majewski </a:t>
            </a:r>
            <a:r>
              <a:rPr lang="en-US" sz="1400" dirty="0" err="1">
                <a:effectLst/>
                <a:latin typeface="Bookman Old Style" panose="02050604050505020204" pitchFamily="18" charset="0"/>
              </a:rPr>
              <a:t>oraz</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czterej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spośród</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pięciu</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jego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synowie</a:t>
            </a:r>
            <a:r>
              <a:rPr lang="en-US" sz="1400" dirty="0">
                <a:effectLst/>
                <a:latin typeface="Bookman Old Style" panose="02050604050505020204" pitchFamily="18" charset="0"/>
              </a:rPr>
              <a:t>.</a:t>
            </a:r>
          </a:p>
        </p:txBody>
      </p:sp>
    </p:spTree>
    <p:extLst>
      <p:ext uri="{BB962C8B-B14F-4D97-AF65-F5344CB8AC3E}">
        <p14:creationId xmlns="" xmlns:p14="http://schemas.microsoft.com/office/powerpoint/2010/main" val="26097645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3AFE8227-C443-417B-BA91-520EB1EF455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niebo, budynek, drzewo&#10;&#10;Opis wygenerowany automatycznie">
            <a:extLst>
              <a:ext uri="{FF2B5EF4-FFF2-40B4-BE49-F238E27FC236}">
                <a16:creationId xmlns="" xmlns:a16="http://schemas.microsoft.com/office/drawing/2014/main" id="{5771E5E7-74FD-D412-DF9D-BEEEE2A8FAFC}"/>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l="4081" r="13924" b="2"/>
          <a:stretch/>
        </p:blipFill>
        <p:spPr bwMode="auto">
          <a:xfrm>
            <a:off x="20" y="431"/>
            <a:ext cx="8115280" cy="6408311"/>
          </a:xfrm>
          <a:prstGeom prst="rect">
            <a:avLst/>
          </a:prstGeom>
          <a:noFill/>
        </p:spPr>
      </p:pic>
      <p:sp>
        <p:nvSpPr>
          <p:cNvPr id="3" name="pole tekstowe 2">
            <a:extLst>
              <a:ext uri="{FF2B5EF4-FFF2-40B4-BE49-F238E27FC236}">
                <a16:creationId xmlns="" xmlns:a16="http://schemas.microsoft.com/office/drawing/2014/main" id="{106AD514-607D-AE49-4DFE-7028E05242E5}"/>
              </a:ext>
            </a:extLst>
          </p:cNvPr>
          <p:cNvSpPr txBox="1"/>
          <p:nvPr/>
        </p:nvSpPr>
        <p:spPr>
          <a:xfrm>
            <a:off x="8747184" y="319178"/>
            <a:ext cx="2838821" cy="5639496"/>
          </a:xfrm>
          <a:prstGeom prst="rect">
            <a:avLst/>
          </a:prstGeom>
        </p:spPr>
        <p:txBody>
          <a:bodyPr vert="horz" lIns="91440" tIns="45720" rIns="91440" bIns="45720" rtlCol="0">
            <a:normAutofit fontScale="92500"/>
          </a:bodyPr>
          <a:lstStyle/>
          <a:p>
            <a:pPr>
              <a:lnSpc>
                <a:spcPct val="150000"/>
              </a:lnSpc>
              <a:spcAft>
                <a:spcPts val="600"/>
              </a:spcAft>
            </a:pPr>
            <a:r>
              <a:rPr lang="en-US" sz="1400" dirty="0" err="1">
                <a:effectLst/>
                <a:latin typeface="Bookman Old Style" panose="02050604050505020204" pitchFamily="18" charset="0"/>
              </a:rPr>
              <a:t>Nieco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dalej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przy</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Karthäuser</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Straße</a:t>
            </a:r>
            <a:r>
              <a:rPr lang="en-US" sz="1400" dirty="0">
                <a:effectLst/>
                <a:latin typeface="Bookman Old Style" panose="02050604050505020204" pitchFamily="18" charset="0"/>
              </a:rPr>
              <a:t>/</a:t>
            </a:r>
            <a:r>
              <a:rPr lang="en-US" sz="1400" dirty="0" err="1">
                <a:effectLst/>
                <a:latin typeface="Bookman Old Style" panose="02050604050505020204" pitchFamily="18" charset="0"/>
              </a:rPr>
              <a:t>Kartuskiej</a:t>
            </a:r>
            <a:r>
              <a:rPr lang="en-US" sz="1400" dirty="0">
                <a:effectLst/>
                <a:latin typeface="Bookman Old Style" panose="02050604050505020204" pitchFamily="18" charset="0"/>
              </a:rPr>
              <a:t> 22, </a:t>
            </a:r>
            <a:r>
              <a:rPr lang="en-US" sz="1400" dirty="0" err="1">
                <a:effectLst/>
                <a:latin typeface="Bookman Old Style" panose="02050604050505020204" pitchFamily="18" charset="0"/>
              </a:rPr>
              <a:t>mieściła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się</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najbardziej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chyba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znana</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z </a:t>
            </a:r>
            <a:r>
              <a:rPr lang="en-US" sz="1400" dirty="0" err="1">
                <a:effectLst/>
                <a:latin typeface="Bookman Old Style" panose="02050604050505020204" pitchFamily="18" charset="0"/>
              </a:rPr>
              <a:t>siedleckich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restauracji</a:t>
            </a:r>
            <a:r>
              <a:rPr lang="en-US" sz="1400" dirty="0">
                <a:effectLst/>
                <a:latin typeface="Bookman Old Style" panose="02050604050505020204" pitchFamily="18" charset="0"/>
              </a:rPr>
              <a:t> – </a:t>
            </a:r>
            <a:r>
              <a:rPr lang="pl-PL" sz="1400" dirty="0">
                <a:effectLst/>
                <a:latin typeface="Bookman Old Style" panose="02050604050505020204" pitchFamily="18" charset="0"/>
              </a:rPr>
              <a:t>                  </a:t>
            </a:r>
            <a:r>
              <a:rPr lang="en-US" sz="1400" dirty="0">
                <a:effectLst/>
                <a:latin typeface="Bookman Old Style" panose="02050604050505020204" pitchFamily="18" charset="0"/>
              </a:rPr>
              <a:t>od 1910 r. </a:t>
            </a:r>
            <a:r>
              <a:rPr lang="en-US" sz="1400" dirty="0" err="1">
                <a:effectLst/>
                <a:latin typeface="Bookman Old Style" panose="02050604050505020204" pitchFamily="18" charset="0"/>
              </a:rPr>
              <a:t>nosząca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nazwę</a:t>
            </a:r>
            <a:r>
              <a:rPr lang="en-US" sz="1400" dirty="0">
                <a:effectLst/>
                <a:latin typeface="Bookman Old Style" panose="02050604050505020204" pitchFamily="18" charset="0"/>
              </a:rPr>
              <a:t> Cafe </a:t>
            </a:r>
            <a:r>
              <a:rPr lang="en-US" sz="1400" dirty="0" err="1">
                <a:effectLst/>
                <a:latin typeface="Bookman Old Style" panose="02050604050505020204" pitchFamily="18" charset="0"/>
              </a:rPr>
              <a:t>Derra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Przebywali</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niej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często</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miejscowi</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Niemcy</a:t>
            </a:r>
            <a:r>
              <a:rPr lang="en-US" sz="1400" dirty="0">
                <a:effectLst/>
                <a:latin typeface="Bookman Old Style" panose="02050604050505020204" pitchFamily="18" charset="0"/>
              </a:rPr>
              <a:t>, ale </a:t>
            </a:r>
            <a:r>
              <a:rPr lang="en-US" sz="1400" dirty="0" err="1">
                <a:effectLst/>
                <a:latin typeface="Bookman Old Style" panose="02050604050505020204" pitchFamily="18" charset="0"/>
              </a:rPr>
              <a:t>też</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Polacy</a:t>
            </a:r>
            <a:r>
              <a:rPr lang="en-US" sz="1400" dirty="0">
                <a:effectLst/>
                <a:latin typeface="Bookman Old Style" panose="02050604050505020204" pitchFamily="18" charset="0"/>
              </a:rPr>
              <a:t>, m.in. </a:t>
            </a:r>
            <a:r>
              <a:rPr lang="en-US" sz="1400" dirty="0" err="1">
                <a:effectLst/>
                <a:latin typeface="Bookman Old Style" panose="02050604050505020204" pitchFamily="18" charset="0"/>
              </a:rPr>
              <a:t>zrzeszeni</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Towarzystwie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Ludowym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Oświata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Niestety</a:t>
            </a:r>
            <a:r>
              <a:rPr lang="en-US" sz="1400" dirty="0">
                <a:effectLst/>
                <a:latin typeface="Bookman Old Style" panose="02050604050505020204" pitchFamily="18" charset="0"/>
              </a:rPr>
              <a:t>, </a:t>
            </a:r>
            <a:r>
              <a:rPr lang="pl-PL" sz="1400" dirty="0">
                <a:effectLst/>
                <a:latin typeface="Bookman Old Style" panose="02050604050505020204" pitchFamily="18" charset="0"/>
              </a:rPr>
              <a:t>             </a:t>
            </a:r>
            <a:r>
              <a:rPr lang="en-US" sz="1400" dirty="0">
                <a:effectLst/>
                <a:latin typeface="Bookman Old Style" panose="02050604050505020204" pitchFamily="18" charset="0"/>
              </a:rPr>
              <a:t>w </a:t>
            </a:r>
            <a:r>
              <a:rPr lang="en-US" sz="1400" dirty="0" err="1">
                <a:effectLst/>
                <a:latin typeface="Bookman Old Style" panose="02050604050505020204" pitchFamily="18" charset="0"/>
              </a:rPr>
              <a:t>latach</a:t>
            </a:r>
            <a:r>
              <a:rPr lang="en-US" sz="1400" dirty="0">
                <a:effectLst/>
                <a:latin typeface="Bookman Old Style" panose="02050604050505020204" pitchFamily="18" charset="0"/>
              </a:rPr>
              <a:t> 30-tych </a:t>
            </a:r>
            <a:r>
              <a:rPr lang="en-US" sz="1400" dirty="0" err="1">
                <a:effectLst/>
                <a:latin typeface="Bookman Old Style" panose="02050604050505020204" pitchFamily="18" charset="0"/>
              </a:rPr>
              <a:t>restauracja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stała</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się</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ulubionym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miejscem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spotkań</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miejscowych</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nazistów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budynek</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przetrwał</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wojnę</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Niepozorne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pozostałości</a:t>
            </a:r>
            <a:r>
              <a:rPr lang="en-US" sz="1400" dirty="0">
                <a:effectLst/>
                <a:latin typeface="Bookman Old Style" panose="02050604050505020204" pitchFamily="18" charset="0"/>
              </a:rPr>
              <a:t> Cafe </a:t>
            </a:r>
            <a:r>
              <a:rPr lang="en-US" sz="1400" dirty="0" err="1">
                <a:effectLst/>
                <a:latin typeface="Bookman Old Style" panose="02050604050505020204" pitchFamily="18" charset="0"/>
              </a:rPr>
              <a:t>Derra</a:t>
            </a:r>
            <a:r>
              <a:rPr lang="en-US" sz="1400" dirty="0">
                <a:effectLst/>
                <a:latin typeface="Bookman Old Style" panose="02050604050505020204" pitchFamily="18" charset="0"/>
              </a:rPr>
              <a:t> w </a:t>
            </a:r>
            <a:r>
              <a:rPr lang="en-US" sz="1400" dirty="0" err="1">
                <a:effectLst/>
                <a:latin typeface="Bookman Old Style" panose="02050604050505020204" pitchFamily="18" charset="0"/>
              </a:rPr>
              <a:t>niczym</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dziś</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nie</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przypominają</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jej</a:t>
            </a:r>
            <a:r>
              <a:rPr lang="en-US" sz="1400" dirty="0">
                <a:effectLst/>
                <a:latin typeface="Bookman Old Style" panose="02050604050505020204" pitchFamily="18" charset="0"/>
              </a:rPr>
              <a:t> z </a:t>
            </a:r>
            <a:r>
              <a:rPr lang="en-US" sz="1400" dirty="0" err="1">
                <a:effectLst/>
                <a:latin typeface="Bookman Old Style" panose="02050604050505020204" pitchFamily="18" charset="0"/>
              </a:rPr>
              <a:t>czasów</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dawnej</a:t>
            </a:r>
            <a:r>
              <a:rPr lang="en-US" sz="1400" dirty="0">
                <a:effectLst/>
                <a:latin typeface="Bookman Old Style" panose="02050604050505020204" pitchFamily="18" charset="0"/>
              </a:rPr>
              <a:t> </a:t>
            </a:r>
            <a:r>
              <a:rPr lang="en-US" sz="1400" dirty="0" err="1">
                <a:effectLst/>
                <a:latin typeface="Bookman Old Style" panose="02050604050505020204" pitchFamily="18" charset="0"/>
              </a:rPr>
              <a:t>popularności</a:t>
            </a:r>
            <a:r>
              <a:rPr lang="en-US" sz="1400" dirty="0">
                <a:effectLst/>
                <a:latin typeface="Bookman Old Style" panose="02050604050505020204" pitchFamily="18" charset="0"/>
              </a:rPr>
              <a:t>. </a:t>
            </a:r>
          </a:p>
          <a:p>
            <a:pPr indent="-228600">
              <a:lnSpc>
                <a:spcPct val="90000"/>
              </a:lnSpc>
              <a:spcAft>
                <a:spcPts val="600"/>
              </a:spcAft>
              <a:buFont typeface="Arial" panose="020B0604020202020204" pitchFamily="34" charset="0"/>
              <a:buChar char="•"/>
            </a:pPr>
            <a:endParaRPr lang="en-US" sz="1400" dirty="0">
              <a:effectLst/>
            </a:endParaRPr>
          </a:p>
        </p:txBody>
      </p:sp>
      <p:sp>
        <p:nvSpPr>
          <p:cNvPr id="11" name="Rectangle 10">
            <a:extLst>
              <a:ext uri="{FF2B5EF4-FFF2-40B4-BE49-F238E27FC236}">
                <a16:creationId xmlns="" xmlns:a16="http://schemas.microsoft.com/office/drawing/2014/main" id="{907741FC-B544-4A6E-B831-6789D042333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2">
            <a:extLst>
              <a:ext uri="{FF2B5EF4-FFF2-40B4-BE49-F238E27FC236}">
                <a16:creationId xmlns="" xmlns:a16="http://schemas.microsoft.com/office/drawing/2014/main" id="{3F0BE7ED-7814-4273-B18A-F26CC038038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42330178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az 4" descr="Obraz zawierający na wolnym powietrzu, niebo, drzewo, pociąg&#10;&#10;Opis wygenerowany automatycznie">
            <a:extLst>
              <a:ext uri="{FF2B5EF4-FFF2-40B4-BE49-F238E27FC236}">
                <a16:creationId xmlns="" xmlns:a16="http://schemas.microsoft.com/office/drawing/2014/main" id="{53164E0C-94EA-0EC9-438A-4CA0EF8140EE}"/>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432861" y="837838"/>
            <a:ext cx="9326277" cy="5182323"/>
          </a:xfrm>
          <a:prstGeom prst="rect">
            <a:avLst/>
          </a:prstGeom>
        </p:spPr>
      </p:pic>
    </p:spTree>
    <p:extLst>
      <p:ext uri="{BB962C8B-B14F-4D97-AF65-F5344CB8AC3E}">
        <p14:creationId xmlns="" xmlns:p14="http://schemas.microsoft.com/office/powerpoint/2010/main" val="29018830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42A4FC2C-047E-45A5-965D-8E1E3BF09BC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Obraz 2">
            <a:extLst>
              <a:ext uri="{FF2B5EF4-FFF2-40B4-BE49-F238E27FC236}">
                <a16:creationId xmlns="" xmlns:a16="http://schemas.microsoft.com/office/drawing/2014/main" id="{247600D0-F0FA-BD82-235D-1B4E0F18E1FD}"/>
              </a:ext>
            </a:extLst>
          </p:cNvPr>
          <p:cNvPicPr>
            <a:picLocks noChangeAspect="1"/>
          </p:cNvPicPr>
          <p:nvPr/>
        </p:nvPicPr>
        <p:blipFill rotWithShape="1">
          <a:blip r:embed="rId2" cstate="print"/>
          <a:srcRect t="5632" r="1" b="5335"/>
          <a:stretch/>
        </p:blipFill>
        <p:spPr>
          <a:xfrm>
            <a:off x="196850" y="173518"/>
            <a:ext cx="11798300" cy="6512763"/>
          </a:xfrm>
          <a:prstGeom prst="rect">
            <a:avLst/>
          </a:prstGeom>
        </p:spPr>
      </p:pic>
    </p:spTree>
    <p:extLst>
      <p:ext uri="{BB962C8B-B14F-4D97-AF65-F5344CB8AC3E}">
        <p14:creationId xmlns="" xmlns:p14="http://schemas.microsoft.com/office/powerpoint/2010/main" val="40920787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73AD41DB-DF9F-49BC-85AE-6AB1840AD5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braz 3" descr="Obraz zawierający na wolnym powietrzu, niebo, kolej, ziemia&#10;&#10;Opis wygenerowany automatycznie">
            <a:extLst>
              <a:ext uri="{FF2B5EF4-FFF2-40B4-BE49-F238E27FC236}">
                <a16:creationId xmlns="" xmlns:a16="http://schemas.microsoft.com/office/drawing/2014/main" id="{7538B864-B38C-0834-9D02-322679A3CE48}"/>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t="955"/>
          <a:stretch/>
        </p:blipFill>
        <p:spPr>
          <a:xfrm>
            <a:off x="20" y="-1"/>
            <a:ext cx="12191980" cy="3984912"/>
          </a:xfrm>
          <a:custGeom>
            <a:avLst/>
            <a:gdLst/>
            <a:ahLst/>
            <a:cxnLst/>
            <a:rect l="l" t="t" r="r" b="b"/>
            <a:pathLst>
              <a:path w="12192000" h="3984912">
                <a:moveTo>
                  <a:pt x="0" y="0"/>
                </a:moveTo>
                <a:lnTo>
                  <a:pt x="12192000" y="0"/>
                </a:lnTo>
                <a:lnTo>
                  <a:pt x="12192000" y="566059"/>
                </a:lnTo>
                <a:lnTo>
                  <a:pt x="12192000" y="794037"/>
                </a:lnTo>
                <a:lnTo>
                  <a:pt x="12192000" y="2336800"/>
                </a:lnTo>
                <a:lnTo>
                  <a:pt x="12192000" y="2631227"/>
                </a:lnTo>
                <a:lnTo>
                  <a:pt x="12192000" y="3908712"/>
                </a:lnTo>
                <a:lnTo>
                  <a:pt x="9439275" y="3984912"/>
                </a:lnTo>
                <a:lnTo>
                  <a:pt x="5572127" y="3737262"/>
                </a:lnTo>
                <a:lnTo>
                  <a:pt x="0" y="3908712"/>
                </a:lnTo>
                <a:lnTo>
                  <a:pt x="0" y="2631227"/>
                </a:lnTo>
                <a:lnTo>
                  <a:pt x="0" y="2336800"/>
                </a:lnTo>
                <a:lnTo>
                  <a:pt x="0" y="794037"/>
                </a:lnTo>
                <a:lnTo>
                  <a:pt x="0" y="566059"/>
                </a:lnTo>
                <a:close/>
              </a:path>
            </a:pathLst>
          </a:custGeom>
        </p:spPr>
      </p:pic>
      <p:grpSp>
        <p:nvGrpSpPr>
          <p:cNvPr id="11" name="Group 10">
            <a:extLst>
              <a:ext uri="{FF2B5EF4-FFF2-40B4-BE49-F238E27FC236}">
                <a16:creationId xmlns="" xmlns:a16="http://schemas.microsoft.com/office/drawing/2014/main" id="{A4AE1828-51FD-4AD7-BCF6-9AF5C696CE5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0" y="3528992"/>
            <a:ext cx="12192000" cy="757168"/>
            <a:chOff x="0" y="2959818"/>
            <a:chExt cx="12192000" cy="757168"/>
          </a:xfrm>
        </p:grpSpPr>
        <p:sp>
          <p:nvSpPr>
            <p:cNvPr id="12" name="Freeform: Shape 11">
              <a:extLst>
                <a:ext uri="{FF2B5EF4-FFF2-40B4-BE49-F238E27FC236}">
                  <a16:creationId xmlns="" xmlns:a16="http://schemas.microsoft.com/office/drawing/2014/main" id="{8542C7CD-02BE-4ADE-8D2F-DFB759D71A3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solidFill>
              <a:srgbClr val="FFFFFF"/>
            </a:solidFill>
            <a:ln w="12700" cap="flat" cmpd="sng" algn="ctr">
              <a:noFill/>
              <a:prstDash val="solid"/>
              <a:miter lim="800000"/>
            </a:ln>
            <a:effectLst>
              <a:outerShdw blurRad="381000" dist="1524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 xmlns:a16="http://schemas.microsoft.com/office/drawing/2014/main" id="{840A04EE-8E37-4C28-B09B-A9593A4AAB0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0" y="2959818"/>
              <a:ext cx="12192000" cy="757168"/>
            </a:xfrm>
            <a:custGeom>
              <a:avLst/>
              <a:gdLst>
                <a:gd name="connsiteX0" fmla="*/ 0 w 12192000"/>
                <a:gd name="connsiteY0" fmla="*/ 0 h 757168"/>
                <a:gd name="connsiteX1" fmla="*/ 41653 w 12192000"/>
                <a:gd name="connsiteY1" fmla="*/ 6945 h 757168"/>
                <a:gd name="connsiteX2" fmla="*/ 81317 w 12192000"/>
                <a:gd name="connsiteY2" fmla="*/ 15509 h 757168"/>
                <a:gd name="connsiteX3" fmla="*/ 114150 w 12192000"/>
                <a:gd name="connsiteY3" fmla="*/ 28105 h 757168"/>
                <a:gd name="connsiteX4" fmla="*/ 214865 w 12192000"/>
                <a:gd name="connsiteY4" fmla="*/ 58374 h 757168"/>
                <a:gd name="connsiteX5" fmla="*/ 299237 w 12192000"/>
                <a:gd name="connsiteY5" fmla="*/ 63560 h 757168"/>
                <a:gd name="connsiteX6" fmla="*/ 415570 w 12192000"/>
                <a:gd name="connsiteY6" fmla="*/ 83774 h 757168"/>
                <a:gd name="connsiteX7" fmla="*/ 633210 w 12192000"/>
                <a:gd name="connsiteY7" fmla="*/ 109108 h 757168"/>
                <a:gd name="connsiteX8" fmla="*/ 677567 w 12192000"/>
                <a:gd name="connsiteY8" fmla="*/ 119446 h 757168"/>
                <a:gd name="connsiteX9" fmla="*/ 946429 w 12192000"/>
                <a:gd name="connsiteY9" fmla="*/ 171502 h 757168"/>
                <a:gd name="connsiteX10" fmla="*/ 1163367 w 12192000"/>
                <a:gd name="connsiteY10" fmla="*/ 182106 h 757168"/>
                <a:gd name="connsiteX11" fmla="*/ 1180337 w 12192000"/>
                <a:gd name="connsiteY11" fmla="*/ 181279 h 757168"/>
                <a:gd name="connsiteX12" fmla="*/ 1263939 w 12192000"/>
                <a:gd name="connsiteY12" fmla="*/ 173070 h 757168"/>
                <a:gd name="connsiteX13" fmla="*/ 1392213 w 12192000"/>
                <a:gd name="connsiteY13" fmla="*/ 183225 h 757168"/>
                <a:gd name="connsiteX14" fmla="*/ 1479752 w 12192000"/>
                <a:gd name="connsiteY14" fmla="*/ 205174 h 757168"/>
                <a:gd name="connsiteX15" fmla="*/ 1589813 w 12192000"/>
                <a:gd name="connsiteY15" fmla="*/ 211706 h 757168"/>
                <a:gd name="connsiteX16" fmla="*/ 1716264 w 12192000"/>
                <a:gd name="connsiteY16" fmla="*/ 207459 h 757168"/>
                <a:gd name="connsiteX17" fmla="*/ 1772900 w 12192000"/>
                <a:gd name="connsiteY17" fmla="*/ 208137 h 757168"/>
                <a:gd name="connsiteX18" fmla="*/ 1929319 w 12192000"/>
                <a:gd name="connsiteY18" fmla="*/ 193822 h 757168"/>
                <a:gd name="connsiteX19" fmla="*/ 2021514 w 12192000"/>
                <a:gd name="connsiteY19" fmla="*/ 204186 h 757168"/>
                <a:gd name="connsiteX20" fmla="*/ 2111753 w 12192000"/>
                <a:gd name="connsiteY20" fmla="*/ 223797 h 757168"/>
                <a:gd name="connsiteX21" fmla="*/ 2169356 w 12192000"/>
                <a:gd name="connsiteY21" fmla="*/ 241125 h 757168"/>
                <a:gd name="connsiteX22" fmla="*/ 2286638 w 12192000"/>
                <a:gd name="connsiteY22" fmla="*/ 257382 h 757168"/>
                <a:gd name="connsiteX23" fmla="*/ 2308368 w 12192000"/>
                <a:gd name="connsiteY23" fmla="*/ 256995 h 757168"/>
                <a:gd name="connsiteX24" fmla="*/ 2660621 w 12192000"/>
                <a:gd name="connsiteY24" fmla="*/ 262863 h 757168"/>
                <a:gd name="connsiteX25" fmla="*/ 2801134 w 12192000"/>
                <a:gd name="connsiteY25" fmla="*/ 250006 h 757168"/>
                <a:gd name="connsiteX26" fmla="*/ 2830994 w 12192000"/>
                <a:gd name="connsiteY26" fmla="*/ 249091 h 757168"/>
                <a:gd name="connsiteX27" fmla="*/ 3129084 w 12192000"/>
                <a:gd name="connsiteY27" fmla="*/ 242009 h 757168"/>
                <a:gd name="connsiteX28" fmla="*/ 3162162 w 12192000"/>
                <a:gd name="connsiteY28" fmla="*/ 242789 h 757168"/>
                <a:gd name="connsiteX29" fmla="*/ 3254072 w 12192000"/>
                <a:gd name="connsiteY29" fmla="*/ 251612 h 757168"/>
                <a:gd name="connsiteX30" fmla="*/ 3473491 w 12192000"/>
                <a:gd name="connsiteY30" fmla="*/ 221903 h 757168"/>
                <a:gd name="connsiteX31" fmla="*/ 3691860 w 12192000"/>
                <a:gd name="connsiteY31" fmla="*/ 219228 h 757168"/>
                <a:gd name="connsiteX32" fmla="*/ 3811494 w 12192000"/>
                <a:gd name="connsiteY32" fmla="*/ 225691 h 757168"/>
                <a:gd name="connsiteX33" fmla="*/ 3897533 w 12192000"/>
                <a:gd name="connsiteY33" fmla="*/ 220087 h 757168"/>
                <a:gd name="connsiteX34" fmla="*/ 4109430 w 12192000"/>
                <a:gd name="connsiteY34" fmla="*/ 200477 h 757168"/>
                <a:gd name="connsiteX35" fmla="*/ 4208772 w 12192000"/>
                <a:gd name="connsiteY35" fmla="*/ 200914 h 757168"/>
                <a:gd name="connsiteX36" fmla="*/ 4314641 w 12192000"/>
                <a:gd name="connsiteY36" fmla="*/ 196159 h 757168"/>
                <a:gd name="connsiteX37" fmla="*/ 4577622 w 12192000"/>
                <a:gd name="connsiteY37" fmla="*/ 163774 h 757168"/>
                <a:gd name="connsiteX38" fmla="*/ 4790345 w 12192000"/>
                <a:gd name="connsiteY38" fmla="*/ 177592 h 757168"/>
                <a:gd name="connsiteX39" fmla="*/ 4926164 w 12192000"/>
                <a:gd name="connsiteY39" fmla="*/ 184139 h 757168"/>
                <a:gd name="connsiteX40" fmla="*/ 5088812 w 12192000"/>
                <a:gd name="connsiteY40" fmla="*/ 177401 h 757168"/>
                <a:gd name="connsiteX41" fmla="*/ 5222466 w 12192000"/>
                <a:gd name="connsiteY41" fmla="*/ 162082 h 757168"/>
                <a:gd name="connsiteX42" fmla="*/ 5406528 w 12192000"/>
                <a:gd name="connsiteY42" fmla="*/ 153987 h 757168"/>
                <a:gd name="connsiteX43" fmla="*/ 5590716 w 12192000"/>
                <a:gd name="connsiteY43" fmla="*/ 129490 h 757168"/>
                <a:gd name="connsiteX44" fmla="*/ 5719429 w 12192000"/>
                <a:gd name="connsiteY44" fmla="*/ 110099 h 757168"/>
                <a:gd name="connsiteX45" fmla="*/ 5897895 w 12192000"/>
                <a:gd name="connsiteY45" fmla="*/ 96368 h 757168"/>
                <a:gd name="connsiteX46" fmla="*/ 6169957 w 12192000"/>
                <a:gd name="connsiteY46" fmla="*/ 94411 h 757168"/>
                <a:gd name="connsiteX47" fmla="*/ 6294827 w 12192000"/>
                <a:gd name="connsiteY47" fmla="*/ 99236 h 757168"/>
                <a:gd name="connsiteX48" fmla="*/ 6494261 w 12192000"/>
                <a:gd name="connsiteY48" fmla="*/ 71724 h 757168"/>
                <a:gd name="connsiteX49" fmla="*/ 6579627 w 12192000"/>
                <a:gd name="connsiteY49" fmla="*/ 57883 h 757168"/>
                <a:gd name="connsiteX50" fmla="*/ 6654800 w 12192000"/>
                <a:gd name="connsiteY50" fmla="*/ 77086 h 757168"/>
                <a:gd name="connsiteX51" fmla="*/ 6703059 w 12192000"/>
                <a:gd name="connsiteY51" fmla="*/ 97166 h 757168"/>
                <a:gd name="connsiteX52" fmla="*/ 6859445 w 12192000"/>
                <a:gd name="connsiteY52" fmla="*/ 90481 h 757168"/>
                <a:gd name="connsiteX53" fmla="*/ 7025414 w 12192000"/>
                <a:gd name="connsiteY53" fmla="*/ 83536 h 757168"/>
                <a:gd name="connsiteX54" fmla="*/ 7144137 w 12192000"/>
                <a:gd name="connsiteY54" fmla="*/ 79264 h 757168"/>
                <a:gd name="connsiteX55" fmla="*/ 7291235 w 12192000"/>
                <a:gd name="connsiteY55" fmla="*/ 95367 h 757168"/>
                <a:gd name="connsiteX56" fmla="*/ 7407395 w 12192000"/>
                <a:gd name="connsiteY56" fmla="*/ 104888 h 757168"/>
                <a:gd name="connsiteX57" fmla="*/ 7500837 w 12192000"/>
                <a:gd name="connsiteY57" fmla="*/ 119515 h 757168"/>
                <a:gd name="connsiteX58" fmla="*/ 7533567 w 12192000"/>
                <a:gd name="connsiteY58" fmla="*/ 126955 h 757168"/>
                <a:gd name="connsiteX59" fmla="*/ 7792910 w 12192000"/>
                <a:gd name="connsiteY59" fmla="*/ 185188 h 757168"/>
                <a:gd name="connsiteX60" fmla="*/ 8070699 w 12192000"/>
                <a:gd name="connsiteY60" fmla="*/ 235423 h 757168"/>
                <a:gd name="connsiteX61" fmla="*/ 8253177 w 12192000"/>
                <a:gd name="connsiteY61" fmla="*/ 222473 h 757168"/>
                <a:gd name="connsiteX62" fmla="*/ 8320683 w 12192000"/>
                <a:gd name="connsiteY62" fmla="*/ 226393 h 757168"/>
                <a:gd name="connsiteX63" fmla="*/ 8631438 w 12192000"/>
                <a:gd name="connsiteY63" fmla="*/ 237528 h 757168"/>
                <a:gd name="connsiteX64" fmla="*/ 8686410 w 12192000"/>
                <a:gd name="connsiteY64" fmla="*/ 234877 h 757168"/>
                <a:gd name="connsiteX65" fmla="*/ 8980658 w 12192000"/>
                <a:gd name="connsiteY65" fmla="*/ 273001 h 757168"/>
                <a:gd name="connsiteX66" fmla="*/ 9087625 w 12192000"/>
                <a:gd name="connsiteY66" fmla="*/ 282423 h 757168"/>
                <a:gd name="connsiteX67" fmla="*/ 9186017 w 12192000"/>
                <a:gd name="connsiteY67" fmla="*/ 293875 h 757168"/>
                <a:gd name="connsiteX68" fmla="*/ 9323931 w 12192000"/>
                <a:gd name="connsiteY68" fmla="*/ 302628 h 757168"/>
                <a:gd name="connsiteX69" fmla="*/ 9467213 w 12192000"/>
                <a:gd name="connsiteY69" fmla="*/ 307275 h 757168"/>
                <a:gd name="connsiteX70" fmla="*/ 9626826 w 12192000"/>
                <a:gd name="connsiteY70" fmla="*/ 316213 h 757168"/>
                <a:gd name="connsiteX71" fmla="*/ 9689696 w 12192000"/>
                <a:gd name="connsiteY71" fmla="*/ 324467 h 757168"/>
                <a:gd name="connsiteX72" fmla="*/ 9860526 w 12192000"/>
                <a:gd name="connsiteY72" fmla="*/ 329986 h 757168"/>
                <a:gd name="connsiteX73" fmla="*/ 9949775 w 12192000"/>
                <a:gd name="connsiteY73" fmla="*/ 340386 h 757168"/>
                <a:gd name="connsiteX74" fmla="*/ 10097252 w 12192000"/>
                <a:gd name="connsiteY74" fmla="*/ 349262 h 757168"/>
                <a:gd name="connsiteX75" fmla="*/ 10145261 w 12192000"/>
                <a:gd name="connsiteY75" fmla="*/ 353113 h 757168"/>
                <a:gd name="connsiteX76" fmla="*/ 10188159 w 12192000"/>
                <a:gd name="connsiteY76" fmla="*/ 356124 h 757168"/>
                <a:gd name="connsiteX77" fmla="*/ 10336144 w 12192000"/>
                <a:gd name="connsiteY77" fmla="*/ 348235 h 757168"/>
                <a:gd name="connsiteX78" fmla="*/ 10466847 w 12192000"/>
                <a:gd name="connsiteY78" fmla="*/ 354131 h 757168"/>
                <a:gd name="connsiteX79" fmla="*/ 10696514 w 12192000"/>
                <a:gd name="connsiteY79" fmla="*/ 353575 h 757168"/>
                <a:gd name="connsiteX80" fmla="*/ 10746932 w 12192000"/>
                <a:gd name="connsiteY80" fmla="*/ 360606 h 757168"/>
                <a:gd name="connsiteX81" fmla="*/ 10905388 w 12192000"/>
                <a:gd name="connsiteY81" fmla="*/ 370627 h 757168"/>
                <a:gd name="connsiteX82" fmla="*/ 10995602 w 12192000"/>
                <a:gd name="connsiteY82" fmla="*/ 376691 h 757168"/>
                <a:gd name="connsiteX83" fmla="*/ 11107647 w 12192000"/>
                <a:gd name="connsiteY83" fmla="*/ 373405 h 757168"/>
                <a:gd name="connsiteX84" fmla="*/ 11302440 w 12192000"/>
                <a:gd name="connsiteY84" fmla="*/ 364156 h 757168"/>
                <a:gd name="connsiteX85" fmla="*/ 11353613 w 12192000"/>
                <a:gd name="connsiteY85" fmla="*/ 363785 h 757168"/>
                <a:gd name="connsiteX86" fmla="*/ 11447323 w 12192000"/>
                <a:gd name="connsiteY86" fmla="*/ 359346 h 757168"/>
                <a:gd name="connsiteX87" fmla="*/ 11464292 w 12192000"/>
                <a:gd name="connsiteY87" fmla="*/ 358519 h 757168"/>
                <a:gd name="connsiteX88" fmla="*/ 11607560 w 12192000"/>
                <a:gd name="connsiteY88" fmla="*/ 342370 h 757168"/>
                <a:gd name="connsiteX89" fmla="*/ 11681426 w 12192000"/>
                <a:gd name="connsiteY89" fmla="*/ 344335 h 757168"/>
                <a:gd name="connsiteX90" fmla="*/ 11893565 w 12192000"/>
                <a:gd name="connsiteY90" fmla="*/ 355261 h 757168"/>
                <a:gd name="connsiteX91" fmla="*/ 11983290 w 12192000"/>
                <a:gd name="connsiteY91" fmla="*/ 363588 h 757168"/>
                <a:gd name="connsiteX92" fmla="*/ 12192000 w 12192000"/>
                <a:gd name="connsiteY92" fmla="*/ 388018 h 757168"/>
                <a:gd name="connsiteX93" fmla="*/ 12192000 w 12192000"/>
                <a:gd name="connsiteY93" fmla="*/ 577115 h 757168"/>
                <a:gd name="connsiteX94" fmla="*/ 12157329 w 12192000"/>
                <a:gd name="connsiteY94" fmla="*/ 588862 h 757168"/>
                <a:gd name="connsiteX95" fmla="*/ 12066948 w 12192000"/>
                <a:gd name="connsiteY95" fmla="*/ 586034 h 757168"/>
                <a:gd name="connsiteX96" fmla="*/ 11911344 w 12192000"/>
                <a:gd name="connsiteY96" fmla="*/ 521599 h 757168"/>
                <a:gd name="connsiteX97" fmla="*/ 11847823 w 12192000"/>
                <a:gd name="connsiteY97" fmla="*/ 511785 h 757168"/>
                <a:gd name="connsiteX98" fmla="*/ 11737547 w 12192000"/>
                <a:gd name="connsiteY98" fmla="*/ 502380 h 757168"/>
                <a:gd name="connsiteX99" fmla="*/ 11636052 w 12192000"/>
                <a:gd name="connsiteY99" fmla="*/ 514993 h 757168"/>
                <a:gd name="connsiteX100" fmla="*/ 11394706 w 12192000"/>
                <a:gd name="connsiteY100" fmla="*/ 590867 h 757168"/>
                <a:gd name="connsiteX101" fmla="*/ 11354978 w 12192000"/>
                <a:gd name="connsiteY101" fmla="*/ 597561 h 757168"/>
                <a:gd name="connsiteX102" fmla="*/ 11285306 w 12192000"/>
                <a:gd name="connsiteY102" fmla="*/ 599825 h 757168"/>
                <a:gd name="connsiteX103" fmla="*/ 11008528 w 12192000"/>
                <a:gd name="connsiteY103" fmla="*/ 656670 h 757168"/>
                <a:gd name="connsiteX104" fmla="*/ 10948735 w 12192000"/>
                <a:gd name="connsiteY104" fmla="*/ 652964 h 757168"/>
                <a:gd name="connsiteX105" fmla="*/ 10850698 w 12192000"/>
                <a:gd name="connsiteY105" fmla="*/ 641721 h 757168"/>
                <a:gd name="connsiteX106" fmla="*/ 10744026 w 12192000"/>
                <a:gd name="connsiteY106" fmla="*/ 647769 h 757168"/>
                <a:gd name="connsiteX107" fmla="*/ 10666160 w 12192000"/>
                <a:gd name="connsiteY107" fmla="*/ 651891 h 757168"/>
                <a:gd name="connsiteX108" fmla="*/ 10450521 w 12192000"/>
                <a:gd name="connsiteY108" fmla="*/ 616552 h 757168"/>
                <a:gd name="connsiteX109" fmla="*/ 10271192 w 12192000"/>
                <a:gd name="connsiteY109" fmla="*/ 583498 h 757168"/>
                <a:gd name="connsiteX110" fmla="*/ 10246067 w 12192000"/>
                <a:gd name="connsiteY110" fmla="*/ 585423 h 757168"/>
                <a:gd name="connsiteX111" fmla="*/ 10005027 w 12192000"/>
                <a:gd name="connsiteY111" fmla="*/ 592252 h 757168"/>
                <a:gd name="connsiteX112" fmla="*/ 9898681 w 12192000"/>
                <a:gd name="connsiteY112" fmla="*/ 613195 h 757168"/>
                <a:gd name="connsiteX113" fmla="*/ 9753225 w 12192000"/>
                <a:gd name="connsiteY113" fmla="*/ 629038 h 757168"/>
                <a:gd name="connsiteX114" fmla="*/ 9591376 w 12192000"/>
                <a:gd name="connsiteY114" fmla="*/ 648601 h 757168"/>
                <a:gd name="connsiteX115" fmla="*/ 9472860 w 12192000"/>
                <a:gd name="connsiteY115" fmla="*/ 655936 h 757168"/>
                <a:gd name="connsiteX116" fmla="*/ 9299788 w 12192000"/>
                <a:gd name="connsiteY116" fmla="*/ 636945 h 757168"/>
                <a:gd name="connsiteX117" fmla="*/ 9264605 w 12192000"/>
                <a:gd name="connsiteY117" fmla="*/ 627087 h 757168"/>
                <a:gd name="connsiteX118" fmla="*/ 8926435 w 12192000"/>
                <a:gd name="connsiteY118" fmla="*/ 549269 h 757168"/>
                <a:gd name="connsiteX119" fmla="*/ 8698934 w 12192000"/>
                <a:gd name="connsiteY119" fmla="*/ 536583 h 757168"/>
                <a:gd name="connsiteX120" fmla="*/ 8622862 w 12192000"/>
                <a:gd name="connsiteY120" fmla="*/ 541563 h 757168"/>
                <a:gd name="connsiteX121" fmla="*/ 8482784 w 12192000"/>
                <a:gd name="connsiteY121" fmla="*/ 574094 h 757168"/>
                <a:gd name="connsiteX122" fmla="*/ 8421565 w 12192000"/>
                <a:gd name="connsiteY122" fmla="*/ 576610 h 757168"/>
                <a:gd name="connsiteX123" fmla="*/ 8313469 w 12192000"/>
                <a:gd name="connsiteY123" fmla="*/ 574762 h 757168"/>
                <a:gd name="connsiteX124" fmla="*/ 8079520 w 12192000"/>
                <a:gd name="connsiteY124" fmla="*/ 558685 h 757168"/>
                <a:gd name="connsiteX125" fmla="*/ 7773327 w 12192000"/>
                <a:gd name="connsiteY125" fmla="*/ 558854 h 757168"/>
                <a:gd name="connsiteX126" fmla="*/ 7652477 w 12192000"/>
                <a:gd name="connsiteY126" fmla="*/ 547561 h 757168"/>
                <a:gd name="connsiteX127" fmla="*/ 7522274 w 12192000"/>
                <a:gd name="connsiteY127" fmla="*/ 532150 h 757168"/>
                <a:gd name="connsiteX128" fmla="*/ 7484080 w 12192000"/>
                <a:gd name="connsiteY128" fmla="*/ 530532 h 757168"/>
                <a:gd name="connsiteX129" fmla="*/ 7282277 w 12192000"/>
                <a:gd name="connsiteY129" fmla="*/ 540177 h 757168"/>
                <a:gd name="connsiteX130" fmla="*/ 7235690 w 12192000"/>
                <a:gd name="connsiteY130" fmla="*/ 551282 h 757168"/>
                <a:gd name="connsiteX131" fmla="*/ 7116339 w 12192000"/>
                <a:gd name="connsiteY131" fmla="*/ 539494 h 757168"/>
                <a:gd name="connsiteX132" fmla="*/ 7011067 w 12192000"/>
                <a:gd name="connsiteY132" fmla="*/ 511848 h 757168"/>
                <a:gd name="connsiteX133" fmla="*/ 6403234 w 12192000"/>
                <a:gd name="connsiteY133" fmla="*/ 432296 h 757168"/>
                <a:gd name="connsiteX134" fmla="*/ 6036273 w 12192000"/>
                <a:gd name="connsiteY134" fmla="*/ 412301 h 757168"/>
                <a:gd name="connsiteX135" fmla="*/ 5780467 w 12192000"/>
                <a:gd name="connsiteY135" fmla="*/ 377910 h 757168"/>
                <a:gd name="connsiteX136" fmla="*/ 5739051 w 12192000"/>
                <a:gd name="connsiteY136" fmla="*/ 353609 h 757168"/>
                <a:gd name="connsiteX137" fmla="*/ 5583566 w 12192000"/>
                <a:gd name="connsiteY137" fmla="*/ 321995 h 757168"/>
                <a:gd name="connsiteX138" fmla="*/ 5432030 w 12192000"/>
                <a:gd name="connsiteY138" fmla="*/ 362512 h 757168"/>
                <a:gd name="connsiteX139" fmla="*/ 5241398 w 12192000"/>
                <a:gd name="connsiteY139" fmla="*/ 425781 h 757168"/>
                <a:gd name="connsiteX140" fmla="*/ 5139710 w 12192000"/>
                <a:gd name="connsiteY140" fmla="*/ 421022 h 757168"/>
                <a:gd name="connsiteX141" fmla="*/ 4929402 w 12192000"/>
                <a:gd name="connsiteY141" fmla="*/ 424310 h 757168"/>
                <a:gd name="connsiteX142" fmla="*/ 4782793 w 12192000"/>
                <a:gd name="connsiteY142" fmla="*/ 441046 h 757168"/>
                <a:gd name="connsiteX143" fmla="*/ 4577594 w 12192000"/>
                <a:gd name="connsiteY143" fmla="*/ 459290 h 757168"/>
                <a:gd name="connsiteX144" fmla="*/ 4500826 w 12192000"/>
                <a:gd name="connsiteY144" fmla="*/ 470529 h 757168"/>
                <a:gd name="connsiteX145" fmla="*/ 4317973 w 12192000"/>
                <a:gd name="connsiteY145" fmla="*/ 483649 h 757168"/>
                <a:gd name="connsiteX146" fmla="*/ 4166722 w 12192000"/>
                <a:gd name="connsiteY146" fmla="*/ 490602 h 757168"/>
                <a:gd name="connsiteX147" fmla="*/ 4042814 w 12192000"/>
                <a:gd name="connsiteY147" fmla="*/ 530660 h 757168"/>
                <a:gd name="connsiteX148" fmla="*/ 4002653 w 12192000"/>
                <a:gd name="connsiteY148" fmla="*/ 552594 h 757168"/>
                <a:gd name="connsiteX149" fmla="*/ 3969549 w 12192000"/>
                <a:gd name="connsiteY149" fmla="*/ 566312 h 757168"/>
                <a:gd name="connsiteX150" fmla="*/ 3821685 w 12192000"/>
                <a:gd name="connsiteY150" fmla="*/ 649183 h 757168"/>
                <a:gd name="connsiteX151" fmla="*/ 3805138 w 12192000"/>
                <a:gd name="connsiteY151" fmla="*/ 655947 h 757168"/>
                <a:gd name="connsiteX152" fmla="*/ 3609177 w 12192000"/>
                <a:gd name="connsiteY152" fmla="*/ 687459 h 757168"/>
                <a:gd name="connsiteX153" fmla="*/ 3539727 w 12192000"/>
                <a:gd name="connsiteY153" fmla="*/ 706521 h 757168"/>
                <a:gd name="connsiteX154" fmla="*/ 3396572 w 12192000"/>
                <a:gd name="connsiteY154" fmla="*/ 755681 h 757168"/>
                <a:gd name="connsiteX155" fmla="*/ 3341054 w 12192000"/>
                <a:gd name="connsiteY155" fmla="*/ 754679 h 757168"/>
                <a:gd name="connsiteX156" fmla="*/ 3138775 w 12192000"/>
                <a:gd name="connsiteY156" fmla="*/ 710120 h 757168"/>
                <a:gd name="connsiteX157" fmla="*/ 3037283 w 12192000"/>
                <a:gd name="connsiteY157" fmla="*/ 666453 h 757168"/>
                <a:gd name="connsiteX158" fmla="*/ 3002117 w 12192000"/>
                <a:gd name="connsiteY158" fmla="*/ 649347 h 757168"/>
                <a:gd name="connsiteX159" fmla="*/ 2747294 w 12192000"/>
                <a:gd name="connsiteY159" fmla="*/ 652400 h 757168"/>
                <a:gd name="connsiteX160" fmla="*/ 2676273 w 12192000"/>
                <a:gd name="connsiteY160" fmla="*/ 652304 h 757168"/>
                <a:gd name="connsiteX161" fmla="*/ 2432360 w 12192000"/>
                <a:gd name="connsiteY161" fmla="*/ 657836 h 757168"/>
                <a:gd name="connsiteX162" fmla="*/ 2382311 w 12192000"/>
                <a:gd name="connsiteY162" fmla="*/ 650824 h 757168"/>
                <a:gd name="connsiteX163" fmla="*/ 2055134 w 12192000"/>
                <a:gd name="connsiteY163" fmla="*/ 630053 h 757168"/>
                <a:gd name="connsiteX164" fmla="*/ 2031829 w 12192000"/>
                <a:gd name="connsiteY164" fmla="*/ 639324 h 757168"/>
                <a:gd name="connsiteX165" fmla="*/ 1912764 w 12192000"/>
                <a:gd name="connsiteY165" fmla="*/ 664183 h 757168"/>
                <a:gd name="connsiteX166" fmla="*/ 1755637 w 12192000"/>
                <a:gd name="connsiteY166" fmla="*/ 663960 h 757168"/>
                <a:gd name="connsiteX167" fmla="*/ 1727159 w 12192000"/>
                <a:gd name="connsiteY167" fmla="*/ 659605 h 757168"/>
                <a:gd name="connsiteX168" fmla="*/ 1622470 w 12192000"/>
                <a:gd name="connsiteY168" fmla="*/ 634850 h 757168"/>
                <a:gd name="connsiteX169" fmla="*/ 1385955 w 12192000"/>
                <a:gd name="connsiteY169" fmla="*/ 604522 h 757168"/>
                <a:gd name="connsiteX170" fmla="*/ 1340055 w 12192000"/>
                <a:gd name="connsiteY170" fmla="*/ 595629 h 757168"/>
                <a:gd name="connsiteX171" fmla="*/ 1257271 w 12192000"/>
                <a:gd name="connsiteY171" fmla="*/ 581180 h 757168"/>
                <a:gd name="connsiteX172" fmla="*/ 1031914 w 12192000"/>
                <a:gd name="connsiteY172" fmla="*/ 562692 h 757168"/>
                <a:gd name="connsiteX173" fmla="*/ 922031 w 12192000"/>
                <a:gd name="connsiteY173" fmla="*/ 566853 h 757168"/>
                <a:gd name="connsiteX174" fmla="*/ 873250 w 12192000"/>
                <a:gd name="connsiteY174" fmla="*/ 563724 h 757168"/>
                <a:gd name="connsiteX175" fmla="*/ 711627 w 12192000"/>
                <a:gd name="connsiteY175" fmla="*/ 529880 h 757168"/>
                <a:gd name="connsiteX176" fmla="*/ 311112 w 12192000"/>
                <a:gd name="connsiteY176" fmla="*/ 525106 h 757168"/>
                <a:gd name="connsiteX177" fmla="*/ 184145 w 12192000"/>
                <a:gd name="connsiteY177" fmla="*/ 532188 h 757168"/>
                <a:gd name="connsiteX178" fmla="*/ 116886 w 12192000"/>
                <a:gd name="connsiteY178" fmla="*/ 530572 h 757168"/>
                <a:gd name="connsiteX179" fmla="*/ 23941 w 12192000"/>
                <a:gd name="connsiteY179" fmla="*/ 506433 h 757168"/>
                <a:gd name="connsiteX180" fmla="*/ 0 w 12192000"/>
                <a:gd name="connsiteY180" fmla="*/ 502149 h 757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2192000" h="757168">
                  <a:moveTo>
                    <a:pt x="0" y="0"/>
                  </a:moveTo>
                  <a:lnTo>
                    <a:pt x="41653" y="6945"/>
                  </a:lnTo>
                  <a:cubicBezTo>
                    <a:pt x="55151" y="9178"/>
                    <a:pt x="68996" y="11810"/>
                    <a:pt x="81317" y="15509"/>
                  </a:cubicBezTo>
                  <a:cubicBezTo>
                    <a:pt x="92911" y="18978"/>
                    <a:pt x="102562" y="24446"/>
                    <a:pt x="114150" y="28105"/>
                  </a:cubicBezTo>
                  <a:cubicBezTo>
                    <a:pt x="145644" y="37958"/>
                    <a:pt x="177914" y="47281"/>
                    <a:pt x="214865" y="58374"/>
                  </a:cubicBezTo>
                  <a:cubicBezTo>
                    <a:pt x="236680" y="42349"/>
                    <a:pt x="264438" y="53534"/>
                    <a:pt x="299237" y="63560"/>
                  </a:cubicBezTo>
                  <a:cubicBezTo>
                    <a:pt x="334763" y="73816"/>
                    <a:pt x="376093" y="78654"/>
                    <a:pt x="415570" y="83774"/>
                  </a:cubicBezTo>
                  <a:cubicBezTo>
                    <a:pt x="487949" y="93100"/>
                    <a:pt x="560804" y="100354"/>
                    <a:pt x="633210" y="109108"/>
                  </a:cubicBezTo>
                  <a:cubicBezTo>
                    <a:pt x="648566" y="111058"/>
                    <a:pt x="666073" y="114072"/>
                    <a:pt x="677567" y="119446"/>
                  </a:cubicBezTo>
                  <a:cubicBezTo>
                    <a:pt x="756262" y="155621"/>
                    <a:pt x="853422" y="169678"/>
                    <a:pt x="946429" y="171502"/>
                  </a:cubicBezTo>
                  <a:cubicBezTo>
                    <a:pt x="1019582" y="173044"/>
                    <a:pt x="1091239" y="175083"/>
                    <a:pt x="1163367" y="182106"/>
                  </a:cubicBezTo>
                  <a:cubicBezTo>
                    <a:pt x="1168863" y="182586"/>
                    <a:pt x="1176224" y="182589"/>
                    <a:pt x="1180337" y="181279"/>
                  </a:cubicBezTo>
                  <a:cubicBezTo>
                    <a:pt x="1205822" y="172503"/>
                    <a:pt x="1231920" y="173109"/>
                    <a:pt x="1263939" y="173070"/>
                  </a:cubicBezTo>
                  <a:cubicBezTo>
                    <a:pt x="1309211" y="172961"/>
                    <a:pt x="1350592" y="176848"/>
                    <a:pt x="1392213" y="183225"/>
                  </a:cubicBezTo>
                  <a:cubicBezTo>
                    <a:pt x="1422516" y="187866"/>
                    <a:pt x="1453010" y="195759"/>
                    <a:pt x="1479752" y="205174"/>
                  </a:cubicBezTo>
                  <a:cubicBezTo>
                    <a:pt x="1516962" y="218381"/>
                    <a:pt x="1553071" y="224660"/>
                    <a:pt x="1589813" y="211706"/>
                  </a:cubicBezTo>
                  <a:cubicBezTo>
                    <a:pt x="1629541" y="197953"/>
                    <a:pt x="1673292" y="205778"/>
                    <a:pt x="1716264" y="207459"/>
                  </a:cubicBezTo>
                  <a:cubicBezTo>
                    <a:pt x="1734988" y="208248"/>
                    <a:pt x="1754789" y="209668"/>
                    <a:pt x="1772900" y="208137"/>
                  </a:cubicBezTo>
                  <a:cubicBezTo>
                    <a:pt x="1825381" y="203828"/>
                    <a:pt x="1876222" y="195808"/>
                    <a:pt x="1929319" y="193822"/>
                  </a:cubicBezTo>
                  <a:cubicBezTo>
                    <a:pt x="1958819" y="192698"/>
                    <a:pt x="1991232" y="199166"/>
                    <a:pt x="2021514" y="204186"/>
                  </a:cubicBezTo>
                  <a:cubicBezTo>
                    <a:pt x="2052154" y="209417"/>
                    <a:pt x="2082323" y="216530"/>
                    <a:pt x="2111753" y="223797"/>
                  </a:cubicBezTo>
                  <a:cubicBezTo>
                    <a:pt x="2131736" y="228659"/>
                    <a:pt x="2153567" y="233429"/>
                    <a:pt x="2169356" y="241125"/>
                  </a:cubicBezTo>
                  <a:cubicBezTo>
                    <a:pt x="2205243" y="258649"/>
                    <a:pt x="2242901" y="263295"/>
                    <a:pt x="2286638" y="257382"/>
                  </a:cubicBezTo>
                  <a:cubicBezTo>
                    <a:pt x="2293313" y="256396"/>
                    <a:pt x="2301018" y="256799"/>
                    <a:pt x="2308368" y="256995"/>
                  </a:cubicBezTo>
                  <a:cubicBezTo>
                    <a:pt x="2426026" y="259155"/>
                    <a:pt x="2543593" y="262834"/>
                    <a:pt x="2660621" y="262863"/>
                  </a:cubicBezTo>
                  <a:cubicBezTo>
                    <a:pt x="2708088" y="262871"/>
                    <a:pt x="2754165" y="254412"/>
                    <a:pt x="2801134" y="250006"/>
                  </a:cubicBezTo>
                  <a:cubicBezTo>
                    <a:pt x="2810748" y="249174"/>
                    <a:pt x="2821504" y="247638"/>
                    <a:pt x="2830994" y="249091"/>
                  </a:cubicBezTo>
                  <a:cubicBezTo>
                    <a:pt x="2934354" y="264045"/>
                    <a:pt x="3032340" y="255254"/>
                    <a:pt x="3129084" y="242009"/>
                  </a:cubicBezTo>
                  <a:cubicBezTo>
                    <a:pt x="3139090" y="240625"/>
                    <a:pt x="3151170" y="241831"/>
                    <a:pt x="3162162" y="242789"/>
                  </a:cubicBezTo>
                  <a:cubicBezTo>
                    <a:pt x="3192925" y="245736"/>
                    <a:pt x="3225969" y="254145"/>
                    <a:pt x="3254072" y="251612"/>
                  </a:cubicBezTo>
                  <a:cubicBezTo>
                    <a:pt x="3328782" y="244461"/>
                    <a:pt x="3402881" y="234992"/>
                    <a:pt x="3473491" y="221903"/>
                  </a:cubicBezTo>
                  <a:cubicBezTo>
                    <a:pt x="3545212" y="208683"/>
                    <a:pt x="3611651" y="197856"/>
                    <a:pt x="3691860" y="219228"/>
                  </a:cubicBezTo>
                  <a:cubicBezTo>
                    <a:pt x="3725977" y="228268"/>
                    <a:pt x="3771754" y="225515"/>
                    <a:pt x="3811494" y="225691"/>
                  </a:cubicBezTo>
                  <a:cubicBezTo>
                    <a:pt x="3840564" y="225687"/>
                    <a:pt x="3868906" y="218586"/>
                    <a:pt x="3897533" y="220087"/>
                  </a:cubicBezTo>
                  <a:cubicBezTo>
                    <a:pt x="3973874" y="224087"/>
                    <a:pt x="4042293" y="217563"/>
                    <a:pt x="4109430" y="200477"/>
                  </a:cubicBezTo>
                  <a:cubicBezTo>
                    <a:pt x="4135544" y="193834"/>
                    <a:pt x="4175268" y="201258"/>
                    <a:pt x="4208772" y="200914"/>
                  </a:cubicBezTo>
                  <a:cubicBezTo>
                    <a:pt x="4244136" y="200288"/>
                    <a:pt x="4280583" y="199908"/>
                    <a:pt x="4314641" y="196159"/>
                  </a:cubicBezTo>
                  <a:cubicBezTo>
                    <a:pt x="4402743" y="186278"/>
                    <a:pt x="4489848" y="174436"/>
                    <a:pt x="4577622" y="163774"/>
                  </a:cubicBezTo>
                  <a:cubicBezTo>
                    <a:pt x="4649843" y="154967"/>
                    <a:pt x="4719794" y="168553"/>
                    <a:pt x="4790345" y="177592"/>
                  </a:cubicBezTo>
                  <a:cubicBezTo>
                    <a:pt x="4834576" y="183345"/>
                    <a:pt x="4875614" y="193701"/>
                    <a:pt x="4926164" y="184139"/>
                  </a:cubicBezTo>
                  <a:cubicBezTo>
                    <a:pt x="4974485" y="175032"/>
                    <a:pt x="5034899" y="180870"/>
                    <a:pt x="5088812" y="177401"/>
                  </a:cubicBezTo>
                  <a:cubicBezTo>
                    <a:pt x="5134238" y="174439"/>
                    <a:pt x="5178353" y="168165"/>
                    <a:pt x="5222466" y="162082"/>
                  </a:cubicBezTo>
                  <a:cubicBezTo>
                    <a:pt x="5282519" y="153783"/>
                    <a:pt x="5341864" y="144876"/>
                    <a:pt x="5406528" y="153987"/>
                  </a:cubicBezTo>
                  <a:cubicBezTo>
                    <a:pt x="5479960" y="164323"/>
                    <a:pt x="5531876" y="142624"/>
                    <a:pt x="5590716" y="129490"/>
                  </a:cubicBezTo>
                  <a:cubicBezTo>
                    <a:pt x="5631296" y="120553"/>
                    <a:pt x="5675395" y="114659"/>
                    <a:pt x="5719429" y="110099"/>
                  </a:cubicBezTo>
                  <a:cubicBezTo>
                    <a:pt x="5778247" y="104215"/>
                    <a:pt x="5838715" y="102042"/>
                    <a:pt x="5897895" y="96368"/>
                  </a:cubicBezTo>
                  <a:cubicBezTo>
                    <a:pt x="5987399" y="87895"/>
                    <a:pt x="6077855" y="82333"/>
                    <a:pt x="6169957" y="94411"/>
                  </a:cubicBezTo>
                  <a:cubicBezTo>
                    <a:pt x="6212360" y="99875"/>
                    <a:pt x="6252010" y="101763"/>
                    <a:pt x="6294827" y="99236"/>
                  </a:cubicBezTo>
                  <a:cubicBezTo>
                    <a:pt x="6364965" y="95091"/>
                    <a:pt x="6436581" y="97891"/>
                    <a:pt x="6494261" y="71724"/>
                  </a:cubicBezTo>
                  <a:cubicBezTo>
                    <a:pt x="6514615" y="62488"/>
                    <a:pt x="6550354" y="61691"/>
                    <a:pt x="6579627" y="57883"/>
                  </a:cubicBezTo>
                  <a:cubicBezTo>
                    <a:pt x="6613354" y="53353"/>
                    <a:pt x="6637770" y="57878"/>
                    <a:pt x="6654800" y="77086"/>
                  </a:cubicBezTo>
                  <a:cubicBezTo>
                    <a:pt x="6662444" y="85688"/>
                    <a:pt x="6685147" y="94892"/>
                    <a:pt x="6703059" y="97166"/>
                  </a:cubicBezTo>
                  <a:cubicBezTo>
                    <a:pt x="6756799" y="103989"/>
                    <a:pt x="6806654" y="100687"/>
                    <a:pt x="6859445" y="90481"/>
                  </a:cubicBezTo>
                  <a:cubicBezTo>
                    <a:pt x="6908894" y="80861"/>
                    <a:pt x="6969747" y="85387"/>
                    <a:pt x="7025414" y="83536"/>
                  </a:cubicBezTo>
                  <a:cubicBezTo>
                    <a:pt x="7064862" y="82168"/>
                    <a:pt x="7104501" y="77186"/>
                    <a:pt x="7144137" y="79264"/>
                  </a:cubicBezTo>
                  <a:cubicBezTo>
                    <a:pt x="7193316" y="81841"/>
                    <a:pt x="7241809" y="90488"/>
                    <a:pt x="7291235" y="95367"/>
                  </a:cubicBezTo>
                  <a:cubicBezTo>
                    <a:pt x="7329668" y="99288"/>
                    <a:pt x="7368978" y="100585"/>
                    <a:pt x="7407395" y="104888"/>
                  </a:cubicBezTo>
                  <a:cubicBezTo>
                    <a:pt x="7438868" y="108256"/>
                    <a:pt x="7469832" y="114265"/>
                    <a:pt x="7500837" y="119515"/>
                  </a:cubicBezTo>
                  <a:cubicBezTo>
                    <a:pt x="7512146" y="121444"/>
                    <a:pt x="7523255" y="127178"/>
                    <a:pt x="7533567" y="126955"/>
                  </a:cubicBezTo>
                  <a:cubicBezTo>
                    <a:pt x="7636025" y="124121"/>
                    <a:pt x="7707510" y="164497"/>
                    <a:pt x="7792910" y="185188"/>
                  </a:cubicBezTo>
                  <a:cubicBezTo>
                    <a:pt x="7882663" y="207063"/>
                    <a:pt x="7969001" y="237914"/>
                    <a:pt x="8070699" y="235423"/>
                  </a:cubicBezTo>
                  <a:cubicBezTo>
                    <a:pt x="8132239" y="233879"/>
                    <a:pt x="8191903" y="225939"/>
                    <a:pt x="8253177" y="222473"/>
                  </a:cubicBezTo>
                  <a:cubicBezTo>
                    <a:pt x="8274949" y="221324"/>
                    <a:pt x="8299150" y="222976"/>
                    <a:pt x="8320683" y="226393"/>
                  </a:cubicBezTo>
                  <a:cubicBezTo>
                    <a:pt x="8424731" y="242340"/>
                    <a:pt x="8527777" y="249266"/>
                    <a:pt x="8631438" y="237528"/>
                  </a:cubicBezTo>
                  <a:cubicBezTo>
                    <a:pt x="8649201" y="235596"/>
                    <a:pt x="8668058" y="233915"/>
                    <a:pt x="8686410" y="234877"/>
                  </a:cubicBezTo>
                  <a:cubicBezTo>
                    <a:pt x="8786966" y="240146"/>
                    <a:pt x="8885480" y="249315"/>
                    <a:pt x="8980658" y="273001"/>
                  </a:cubicBezTo>
                  <a:cubicBezTo>
                    <a:pt x="9012626" y="280972"/>
                    <a:pt x="9052108" y="279035"/>
                    <a:pt x="9087625" y="282423"/>
                  </a:cubicBezTo>
                  <a:cubicBezTo>
                    <a:pt x="9120583" y="285484"/>
                    <a:pt x="9154319" y="287825"/>
                    <a:pt x="9186017" y="293875"/>
                  </a:cubicBezTo>
                  <a:cubicBezTo>
                    <a:pt x="9232288" y="302785"/>
                    <a:pt x="9275554" y="305815"/>
                    <a:pt x="9323931" y="302628"/>
                  </a:cubicBezTo>
                  <a:cubicBezTo>
                    <a:pt x="9370084" y="299705"/>
                    <a:pt x="9419491" y="304964"/>
                    <a:pt x="9467213" y="307275"/>
                  </a:cubicBezTo>
                  <a:cubicBezTo>
                    <a:pt x="9520438" y="309874"/>
                    <a:pt x="9573661" y="312473"/>
                    <a:pt x="9626826" y="316213"/>
                  </a:cubicBezTo>
                  <a:cubicBezTo>
                    <a:pt x="9648094" y="317708"/>
                    <a:pt x="9671915" y="326588"/>
                    <a:pt x="9689696" y="324467"/>
                  </a:cubicBezTo>
                  <a:cubicBezTo>
                    <a:pt x="9747117" y="317175"/>
                    <a:pt x="9803355" y="332523"/>
                    <a:pt x="9860526" y="329986"/>
                  </a:cubicBezTo>
                  <a:cubicBezTo>
                    <a:pt x="9888572" y="328594"/>
                    <a:pt x="9919723" y="338048"/>
                    <a:pt x="9949775" y="340386"/>
                  </a:cubicBezTo>
                  <a:cubicBezTo>
                    <a:pt x="9998886" y="344296"/>
                    <a:pt x="10048092" y="346302"/>
                    <a:pt x="10097252" y="349262"/>
                  </a:cubicBezTo>
                  <a:cubicBezTo>
                    <a:pt x="10113390" y="350297"/>
                    <a:pt x="10129133" y="351886"/>
                    <a:pt x="10145261" y="353113"/>
                  </a:cubicBezTo>
                  <a:cubicBezTo>
                    <a:pt x="10159555" y="354243"/>
                    <a:pt x="10174512" y="356743"/>
                    <a:pt x="10188159" y="356124"/>
                  </a:cubicBezTo>
                  <a:cubicBezTo>
                    <a:pt x="10237589" y="353944"/>
                    <a:pt x="10286441" y="348682"/>
                    <a:pt x="10336144" y="348235"/>
                  </a:cubicBezTo>
                  <a:cubicBezTo>
                    <a:pt x="10379222" y="347822"/>
                    <a:pt x="10423443" y="353764"/>
                    <a:pt x="10466847" y="354131"/>
                  </a:cubicBezTo>
                  <a:cubicBezTo>
                    <a:pt x="10543353" y="354898"/>
                    <a:pt x="10619988" y="353190"/>
                    <a:pt x="10696514" y="353575"/>
                  </a:cubicBezTo>
                  <a:cubicBezTo>
                    <a:pt x="10713071" y="353680"/>
                    <a:pt x="10730069" y="359342"/>
                    <a:pt x="10746932" y="360606"/>
                  </a:cubicBezTo>
                  <a:cubicBezTo>
                    <a:pt x="10799731" y="364326"/>
                    <a:pt x="10852569" y="367289"/>
                    <a:pt x="10905388" y="370627"/>
                  </a:cubicBezTo>
                  <a:cubicBezTo>
                    <a:pt x="10935470" y="372396"/>
                    <a:pt x="10965963" y="373421"/>
                    <a:pt x="10995602" y="376691"/>
                  </a:cubicBezTo>
                  <a:cubicBezTo>
                    <a:pt x="11034750" y="381032"/>
                    <a:pt x="11070168" y="386324"/>
                    <a:pt x="11107647" y="373405"/>
                  </a:cubicBezTo>
                  <a:cubicBezTo>
                    <a:pt x="11165372" y="353347"/>
                    <a:pt x="11236837" y="366060"/>
                    <a:pt x="11302440" y="364156"/>
                  </a:cubicBezTo>
                  <a:cubicBezTo>
                    <a:pt x="11319394" y="363708"/>
                    <a:pt x="11336655" y="364422"/>
                    <a:pt x="11353613" y="363785"/>
                  </a:cubicBezTo>
                  <a:cubicBezTo>
                    <a:pt x="11384961" y="362566"/>
                    <a:pt x="11415955" y="360947"/>
                    <a:pt x="11447323" y="359346"/>
                  </a:cubicBezTo>
                  <a:cubicBezTo>
                    <a:pt x="11452855" y="359066"/>
                    <a:pt x="11459104" y="359200"/>
                    <a:pt x="11464292" y="358519"/>
                  </a:cubicBezTo>
                  <a:cubicBezTo>
                    <a:pt x="11512058" y="353010"/>
                    <a:pt x="11559143" y="346321"/>
                    <a:pt x="11607560" y="342370"/>
                  </a:cubicBezTo>
                  <a:cubicBezTo>
                    <a:pt x="11631218" y="340368"/>
                    <a:pt x="11657295" y="341352"/>
                    <a:pt x="11681426" y="344335"/>
                  </a:cubicBezTo>
                  <a:cubicBezTo>
                    <a:pt x="11751997" y="352993"/>
                    <a:pt x="11821986" y="358760"/>
                    <a:pt x="11893565" y="355261"/>
                  </a:cubicBezTo>
                  <a:cubicBezTo>
                    <a:pt x="11921973" y="353889"/>
                    <a:pt x="11953288" y="360300"/>
                    <a:pt x="11983290" y="363588"/>
                  </a:cubicBezTo>
                  <a:lnTo>
                    <a:pt x="12192000" y="388018"/>
                  </a:lnTo>
                  <a:lnTo>
                    <a:pt x="12192000" y="577115"/>
                  </a:lnTo>
                  <a:lnTo>
                    <a:pt x="12157329" y="588862"/>
                  </a:lnTo>
                  <a:cubicBezTo>
                    <a:pt x="12118393" y="608572"/>
                    <a:pt x="12109715" y="605637"/>
                    <a:pt x="12066948" y="586034"/>
                  </a:cubicBezTo>
                  <a:cubicBezTo>
                    <a:pt x="12016991" y="563193"/>
                    <a:pt x="11965119" y="541779"/>
                    <a:pt x="11911344" y="521599"/>
                  </a:cubicBezTo>
                  <a:cubicBezTo>
                    <a:pt x="11894383" y="515178"/>
                    <a:pt x="11869417" y="514060"/>
                    <a:pt x="11847823" y="511785"/>
                  </a:cubicBezTo>
                  <a:cubicBezTo>
                    <a:pt x="11811233" y="507768"/>
                    <a:pt x="11773630" y="501982"/>
                    <a:pt x="11737547" y="502380"/>
                  </a:cubicBezTo>
                  <a:cubicBezTo>
                    <a:pt x="11702930" y="502855"/>
                    <a:pt x="11668388" y="508866"/>
                    <a:pt x="11636052" y="514993"/>
                  </a:cubicBezTo>
                  <a:cubicBezTo>
                    <a:pt x="11545722" y="532199"/>
                    <a:pt x="11462455" y="555118"/>
                    <a:pt x="11394706" y="590867"/>
                  </a:cubicBezTo>
                  <a:cubicBezTo>
                    <a:pt x="11385999" y="595562"/>
                    <a:pt x="11369016" y="596581"/>
                    <a:pt x="11354978" y="597561"/>
                  </a:cubicBezTo>
                  <a:cubicBezTo>
                    <a:pt x="11332076" y="599224"/>
                    <a:pt x="11308448" y="600655"/>
                    <a:pt x="11285306" y="599825"/>
                  </a:cubicBezTo>
                  <a:cubicBezTo>
                    <a:pt x="11172906" y="595841"/>
                    <a:pt x="11083430" y="617861"/>
                    <a:pt x="11008528" y="656670"/>
                  </a:cubicBezTo>
                  <a:cubicBezTo>
                    <a:pt x="10986971" y="667750"/>
                    <a:pt x="10970753" y="668236"/>
                    <a:pt x="10948735" y="652964"/>
                  </a:cubicBezTo>
                  <a:cubicBezTo>
                    <a:pt x="10923173" y="635218"/>
                    <a:pt x="10885031" y="639705"/>
                    <a:pt x="10850698" y="641721"/>
                  </a:cubicBezTo>
                  <a:cubicBezTo>
                    <a:pt x="10815269" y="643680"/>
                    <a:pt x="10779458" y="645811"/>
                    <a:pt x="10744026" y="647769"/>
                  </a:cubicBezTo>
                  <a:cubicBezTo>
                    <a:pt x="10717832" y="649066"/>
                    <a:pt x="10692021" y="650003"/>
                    <a:pt x="10666160" y="651891"/>
                  </a:cubicBezTo>
                  <a:cubicBezTo>
                    <a:pt x="10585627" y="657783"/>
                    <a:pt x="10513854" y="650969"/>
                    <a:pt x="10450521" y="616552"/>
                  </a:cubicBezTo>
                  <a:cubicBezTo>
                    <a:pt x="10402221" y="590175"/>
                    <a:pt x="10339099" y="579806"/>
                    <a:pt x="10271192" y="583498"/>
                  </a:cubicBezTo>
                  <a:cubicBezTo>
                    <a:pt x="10262701" y="584006"/>
                    <a:pt x="10251859" y="587254"/>
                    <a:pt x="10246067" y="585423"/>
                  </a:cubicBezTo>
                  <a:cubicBezTo>
                    <a:pt x="10158786" y="558528"/>
                    <a:pt x="10086634" y="594049"/>
                    <a:pt x="10005027" y="592252"/>
                  </a:cubicBezTo>
                  <a:cubicBezTo>
                    <a:pt x="9969004" y="591507"/>
                    <a:pt x="9931565" y="603664"/>
                    <a:pt x="9898681" y="613195"/>
                  </a:cubicBezTo>
                  <a:cubicBezTo>
                    <a:pt x="9853463" y="626281"/>
                    <a:pt x="9813049" y="639042"/>
                    <a:pt x="9753225" y="629038"/>
                  </a:cubicBezTo>
                  <a:cubicBezTo>
                    <a:pt x="9693404" y="618845"/>
                    <a:pt x="9637675" y="628898"/>
                    <a:pt x="9591376" y="648601"/>
                  </a:cubicBezTo>
                  <a:cubicBezTo>
                    <a:pt x="9556001" y="663537"/>
                    <a:pt x="9518120" y="663077"/>
                    <a:pt x="9472860" y="655936"/>
                  </a:cubicBezTo>
                  <a:cubicBezTo>
                    <a:pt x="9416283" y="647056"/>
                    <a:pt x="9357217" y="643578"/>
                    <a:pt x="9299788" y="636945"/>
                  </a:cubicBezTo>
                  <a:cubicBezTo>
                    <a:pt x="9287347" y="635531"/>
                    <a:pt x="9271710" y="632039"/>
                    <a:pt x="9264605" y="627087"/>
                  </a:cubicBezTo>
                  <a:cubicBezTo>
                    <a:pt x="9177661" y="565680"/>
                    <a:pt x="9051076" y="558473"/>
                    <a:pt x="8926435" y="549269"/>
                  </a:cubicBezTo>
                  <a:cubicBezTo>
                    <a:pt x="8850925" y="543595"/>
                    <a:pt x="8774954" y="539613"/>
                    <a:pt x="8698934" y="536583"/>
                  </a:cubicBezTo>
                  <a:cubicBezTo>
                    <a:pt x="8673232" y="535428"/>
                    <a:pt x="8645916" y="537050"/>
                    <a:pt x="8622862" y="541563"/>
                  </a:cubicBezTo>
                  <a:cubicBezTo>
                    <a:pt x="8574890" y="551069"/>
                    <a:pt x="8530403" y="564380"/>
                    <a:pt x="8482784" y="574094"/>
                  </a:cubicBezTo>
                  <a:cubicBezTo>
                    <a:pt x="8464923" y="577929"/>
                    <a:pt x="8442157" y="576927"/>
                    <a:pt x="8421565" y="576610"/>
                  </a:cubicBezTo>
                  <a:cubicBezTo>
                    <a:pt x="8385152" y="576229"/>
                    <a:pt x="8345023" y="569546"/>
                    <a:pt x="8313469" y="574762"/>
                  </a:cubicBezTo>
                  <a:cubicBezTo>
                    <a:pt x="8231431" y="588203"/>
                    <a:pt x="8155671" y="580227"/>
                    <a:pt x="8079520" y="558685"/>
                  </a:cubicBezTo>
                  <a:cubicBezTo>
                    <a:pt x="7972906" y="528487"/>
                    <a:pt x="7870782" y="525043"/>
                    <a:pt x="7773327" y="558854"/>
                  </a:cubicBezTo>
                  <a:cubicBezTo>
                    <a:pt x="7729470" y="574107"/>
                    <a:pt x="7688069" y="563543"/>
                    <a:pt x="7652477" y="547561"/>
                  </a:cubicBezTo>
                  <a:cubicBezTo>
                    <a:pt x="7611494" y="529005"/>
                    <a:pt x="7570974" y="522685"/>
                    <a:pt x="7522274" y="532150"/>
                  </a:cubicBezTo>
                  <a:cubicBezTo>
                    <a:pt x="7511488" y="534257"/>
                    <a:pt x="7496511" y="532136"/>
                    <a:pt x="7484080" y="530532"/>
                  </a:cubicBezTo>
                  <a:cubicBezTo>
                    <a:pt x="7413133" y="522044"/>
                    <a:pt x="7341987" y="510303"/>
                    <a:pt x="7282277" y="540177"/>
                  </a:cubicBezTo>
                  <a:cubicBezTo>
                    <a:pt x="7270558" y="546051"/>
                    <a:pt x="7251336" y="547713"/>
                    <a:pt x="7235690" y="551282"/>
                  </a:cubicBezTo>
                  <a:cubicBezTo>
                    <a:pt x="7170161" y="565782"/>
                    <a:pt x="7172820" y="564203"/>
                    <a:pt x="7116339" y="539494"/>
                  </a:cubicBezTo>
                  <a:cubicBezTo>
                    <a:pt x="7086841" y="526502"/>
                    <a:pt x="7045980" y="512724"/>
                    <a:pt x="7011067" y="511848"/>
                  </a:cubicBezTo>
                  <a:cubicBezTo>
                    <a:pt x="6800473" y="506533"/>
                    <a:pt x="6601893" y="468653"/>
                    <a:pt x="6403234" y="432296"/>
                  </a:cubicBezTo>
                  <a:cubicBezTo>
                    <a:pt x="6280760" y="409851"/>
                    <a:pt x="6160432" y="402592"/>
                    <a:pt x="6036273" y="412301"/>
                  </a:cubicBezTo>
                  <a:cubicBezTo>
                    <a:pt x="5946471" y="419425"/>
                    <a:pt x="5863077" y="395593"/>
                    <a:pt x="5780467" y="377910"/>
                  </a:cubicBezTo>
                  <a:cubicBezTo>
                    <a:pt x="5763357" y="374343"/>
                    <a:pt x="5747757" y="363033"/>
                    <a:pt x="5739051" y="353609"/>
                  </a:cubicBezTo>
                  <a:cubicBezTo>
                    <a:pt x="5707675" y="320294"/>
                    <a:pt x="5653252" y="312483"/>
                    <a:pt x="5583566" y="321995"/>
                  </a:cubicBezTo>
                  <a:cubicBezTo>
                    <a:pt x="5528347" y="329404"/>
                    <a:pt x="5477716" y="340486"/>
                    <a:pt x="5432030" y="362512"/>
                  </a:cubicBezTo>
                  <a:cubicBezTo>
                    <a:pt x="5378421" y="388318"/>
                    <a:pt x="5322767" y="418026"/>
                    <a:pt x="5241398" y="425781"/>
                  </a:cubicBezTo>
                  <a:cubicBezTo>
                    <a:pt x="5206262" y="429089"/>
                    <a:pt x="5176131" y="428273"/>
                    <a:pt x="5139710" y="421022"/>
                  </a:cubicBezTo>
                  <a:cubicBezTo>
                    <a:pt x="5069048" y="407018"/>
                    <a:pt x="4997864" y="396037"/>
                    <a:pt x="4929402" y="424310"/>
                  </a:cubicBezTo>
                  <a:cubicBezTo>
                    <a:pt x="4891785" y="439890"/>
                    <a:pt x="4841650" y="448519"/>
                    <a:pt x="4782793" y="441046"/>
                  </a:cubicBezTo>
                  <a:cubicBezTo>
                    <a:pt x="4709316" y="431663"/>
                    <a:pt x="4641426" y="442031"/>
                    <a:pt x="4577594" y="459290"/>
                  </a:cubicBezTo>
                  <a:cubicBezTo>
                    <a:pt x="4554816" y="465538"/>
                    <a:pt x="4527069" y="468279"/>
                    <a:pt x="4500826" y="470529"/>
                  </a:cubicBezTo>
                  <a:cubicBezTo>
                    <a:pt x="4440199" y="475746"/>
                    <a:pt x="4379252" y="479993"/>
                    <a:pt x="4317973" y="483649"/>
                  </a:cubicBezTo>
                  <a:cubicBezTo>
                    <a:pt x="4267762" y="486741"/>
                    <a:pt x="4217264" y="488292"/>
                    <a:pt x="4166722" y="490602"/>
                  </a:cubicBezTo>
                  <a:cubicBezTo>
                    <a:pt x="4111394" y="493045"/>
                    <a:pt x="4067073" y="503124"/>
                    <a:pt x="4042814" y="530660"/>
                  </a:cubicBezTo>
                  <a:cubicBezTo>
                    <a:pt x="4034996" y="539407"/>
                    <a:pt x="4017001" y="545715"/>
                    <a:pt x="4002653" y="552594"/>
                  </a:cubicBezTo>
                  <a:cubicBezTo>
                    <a:pt x="3992459" y="557592"/>
                    <a:pt x="3979023" y="561086"/>
                    <a:pt x="3969549" y="566312"/>
                  </a:cubicBezTo>
                  <a:cubicBezTo>
                    <a:pt x="3919896" y="593854"/>
                    <a:pt x="3870968" y="621622"/>
                    <a:pt x="3821685" y="649183"/>
                  </a:cubicBezTo>
                  <a:cubicBezTo>
                    <a:pt x="3816761" y="651788"/>
                    <a:pt x="3811445" y="654943"/>
                    <a:pt x="3805138" y="655947"/>
                  </a:cubicBezTo>
                  <a:cubicBezTo>
                    <a:pt x="3739817" y="666451"/>
                    <a:pt x="3673801" y="676154"/>
                    <a:pt x="3609177" y="687459"/>
                  </a:cubicBezTo>
                  <a:cubicBezTo>
                    <a:pt x="3584288" y="691878"/>
                    <a:pt x="3558597" y="697589"/>
                    <a:pt x="3539727" y="706521"/>
                  </a:cubicBezTo>
                  <a:cubicBezTo>
                    <a:pt x="3496714" y="726780"/>
                    <a:pt x="3457268" y="749132"/>
                    <a:pt x="3396572" y="755681"/>
                  </a:cubicBezTo>
                  <a:cubicBezTo>
                    <a:pt x="3378807" y="757611"/>
                    <a:pt x="3357809" y="758036"/>
                    <a:pt x="3341054" y="754679"/>
                  </a:cubicBezTo>
                  <a:cubicBezTo>
                    <a:pt x="3272962" y="740809"/>
                    <a:pt x="3206471" y="724541"/>
                    <a:pt x="3138775" y="710120"/>
                  </a:cubicBezTo>
                  <a:cubicBezTo>
                    <a:pt x="3095820" y="701191"/>
                    <a:pt x="3056969" y="691141"/>
                    <a:pt x="3037283" y="666453"/>
                  </a:cubicBezTo>
                  <a:cubicBezTo>
                    <a:pt x="3031764" y="659487"/>
                    <a:pt x="3015626" y="651391"/>
                    <a:pt x="3002117" y="649347"/>
                  </a:cubicBezTo>
                  <a:cubicBezTo>
                    <a:pt x="2915220" y="636209"/>
                    <a:pt x="2829194" y="627503"/>
                    <a:pt x="2747294" y="652400"/>
                  </a:cubicBezTo>
                  <a:cubicBezTo>
                    <a:pt x="2730084" y="657794"/>
                    <a:pt x="2698519" y="656140"/>
                    <a:pt x="2676273" y="652304"/>
                  </a:cubicBezTo>
                  <a:cubicBezTo>
                    <a:pt x="2590546" y="637890"/>
                    <a:pt x="2508883" y="630176"/>
                    <a:pt x="2432360" y="657836"/>
                  </a:cubicBezTo>
                  <a:cubicBezTo>
                    <a:pt x="2423352" y="661179"/>
                    <a:pt x="2395274" y="656272"/>
                    <a:pt x="2382311" y="650824"/>
                  </a:cubicBezTo>
                  <a:cubicBezTo>
                    <a:pt x="2257393" y="597728"/>
                    <a:pt x="2187724" y="592930"/>
                    <a:pt x="2055134" y="630053"/>
                  </a:cubicBezTo>
                  <a:cubicBezTo>
                    <a:pt x="2046542" y="632464"/>
                    <a:pt x="2035364" y="635121"/>
                    <a:pt x="2031829" y="639324"/>
                  </a:cubicBezTo>
                  <a:cubicBezTo>
                    <a:pt x="2007977" y="666120"/>
                    <a:pt x="1960229" y="664380"/>
                    <a:pt x="1912764" y="664183"/>
                  </a:cubicBezTo>
                  <a:cubicBezTo>
                    <a:pt x="1860521" y="663924"/>
                    <a:pt x="1808236" y="664426"/>
                    <a:pt x="1755637" y="663960"/>
                  </a:cubicBezTo>
                  <a:cubicBezTo>
                    <a:pt x="1746439" y="663859"/>
                    <a:pt x="1736243" y="661799"/>
                    <a:pt x="1727159" y="659605"/>
                  </a:cubicBezTo>
                  <a:cubicBezTo>
                    <a:pt x="1692256" y="651480"/>
                    <a:pt x="1658604" y="640559"/>
                    <a:pt x="1622470" y="634850"/>
                  </a:cubicBezTo>
                  <a:cubicBezTo>
                    <a:pt x="1544362" y="622552"/>
                    <a:pt x="1469248" y="602210"/>
                    <a:pt x="1385955" y="604522"/>
                  </a:cubicBezTo>
                  <a:cubicBezTo>
                    <a:pt x="1371585" y="604913"/>
                    <a:pt x="1355357" y="598530"/>
                    <a:pt x="1340055" y="595629"/>
                  </a:cubicBezTo>
                  <a:cubicBezTo>
                    <a:pt x="1312351" y="590552"/>
                    <a:pt x="1285460" y="583993"/>
                    <a:pt x="1257271" y="581180"/>
                  </a:cubicBezTo>
                  <a:cubicBezTo>
                    <a:pt x="1182583" y="573830"/>
                    <a:pt x="1107142" y="566824"/>
                    <a:pt x="1031914" y="562692"/>
                  </a:cubicBezTo>
                  <a:cubicBezTo>
                    <a:pt x="995593" y="560597"/>
                    <a:pt x="958880" y="565923"/>
                    <a:pt x="922031" y="566853"/>
                  </a:cubicBezTo>
                  <a:cubicBezTo>
                    <a:pt x="905446" y="567320"/>
                    <a:pt x="878533" y="568199"/>
                    <a:pt x="873250" y="563724"/>
                  </a:cubicBezTo>
                  <a:cubicBezTo>
                    <a:pt x="832343" y="529722"/>
                    <a:pt x="772202" y="532674"/>
                    <a:pt x="711627" y="529880"/>
                  </a:cubicBezTo>
                  <a:cubicBezTo>
                    <a:pt x="577999" y="523641"/>
                    <a:pt x="447408" y="543696"/>
                    <a:pt x="311112" y="525106"/>
                  </a:cubicBezTo>
                  <a:cubicBezTo>
                    <a:pt x="271645" y="519795"/>
                    <a:pt x="226936" y="530235"/>
                    <a:pt x="184145" y="532188"/>
                  </a:cubicBezTo>
                  <a:cubicBezTo>
                    <a:pt x="162015" y="533128"/>
                    <a:pt x="137665" y="534333"/>
                    <a:pt x="116886" y="530572"/>
                  </a:cubicBezTo>
                  <a:cubicBezTo>
                    <a:pt x="84810" y="524693"/>
                    <a:pt x="54011" y="515448"/>
                    <a:pt x="23941" y="506433"/>
                  </a:cubicBezTo>
                  <a:lnTo>
                    <a:pt x="0" y="502149"/>
                  </a:lnTo>
                  <a:close/>
                </a:path>
              </a:pathLst>
            </a:custGeom>
            <a:blipFill>
              <a:blip r:embed="rId3" cstate="print">
                <a:alphaModFix amt="57000"/>
              </a:blip>
              <a:tile tx="0" ty="0" sx="100000" sy="100000" flip="none" algn="tl"/>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pole tekstowe 2">
            <a:extLst>
              <a:ext uri="{FF2B5EF4-FFF2-40B4-BE49-F238E27FC236}">
                <a16:creationId xmlns="" xmlns:a16="http://schemas.microsoft.com/office/drawing/2014/main" id="{73ECA541-0447-9FDE-D3B9-1D618ED3E9A6}"/>
              </a:ext>
            </a:extLst>
          </p:cNvPr>
          <p:cNvSpPr txBox="1"/>
          <p:nvPr/>
        </p:nvSpPr>
        <p:spPr>
          <a:xfrm>
            <a:off x="638355" y="4812144"/>
            <a:ext cx="11205713" cy="1856075"/>
          </a:xfrm>
          <a:prstGeom prst="rect">
            <a:avLst/>
          </a:prstGeom>
        </p:spPr>
        <p:txBody>
          <a:bodyPr vert="horz" lIns="91440" tIns="45720" rIns="91440" bIns="45720" rtlCol="0">
            <a:normAutofit/>
          </a:bodyPr>
          <a:lstStyle/>
          <a:p>
            <a:pPr>
              <a:lnSpc>
                <a:spcPct val="150000"/>
              </a:lnSpc>
              <a:spcAft>
                <a:spcPts val="310"/>
              </a:spcAft>
            </a:pPr>
            <a:r>
              <a:rPr lang="en-US" sz="1500" dirty="0">
                <a:solidFill>
                  <a:schemeClr val="bg1">
                    <a:alpha val="80000"/>
                  </a:schemeClr>
                </a:solidFill>
                <a:effectLst/>
                <a:latin typeface="Bookman Old Style" panose="02050604050505020204" pitchFamily="18" charset="0"/>
              </a:rPr>
              <a:t>W 1945 </a:t>
            </a:r>
            <a:r>
              <a:rPr lang="en-US" sz="1500" dirty="0" err="1">
                <a:solidFill>
                  <a:schemeClr val="bg1">
                    <a:alpha val="80000"/>
                  </a:schemeClr>
                </a:solidFill>
                <a:effectLst/>
                <a:latin typeface="Bookman Old Style" panose="02050604050505020204" pitchFamily="18" charset="0"/>
              </a:rPr>
              <a:t>roku</a:t>
            </a:r>
            <a:r>
              <a:rPr lang="en-US" sz="1500" dirty="0">
                <a:solidFill>
                  <a:schemeClr val="bg1">
                    <a:alpha val="80000"/>
                  </a:schemeClr>
                </a:solidFill>
                <a:effectLst/>
                <a:latin typeface="Bookman Old Style" panose="02050604050505020204" pitchFamily="18" charset="0"/>
              </a:rPr>
              <a:t>, w </a:t>
            </a:r>
            <a:r>
              <a:rPr lang="en-US" sz="1500" dirty="0" err="1">
                <a:solidFill>
                  <a:schemeClr val="bg1">
                    <a:alpha val="80000"/>
                  </a:schemeClr>
                </a:solidFill>
                <a:effectLst/>
                <a:latin typeface="Bookman Old Style" panose="02050604050505020204" pitchFamily="18" charset="0"/>
              </a:rPr>
              <a:t>czasie</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zdobywania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Gdańska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przez</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żołnierzy</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radzieckich</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ulica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Kartuska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była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miejscem</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bardzo</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zaciętych</a:t>
            </a:r>
            <a:r>
              <a:rPr lang="en-US" sz="1500" dirty="0">
                <a:solidFill>
                  <a:schemeClr val="bg1">
                    <a:alpha val="80000"/>
                  </a:schemeClr>
                </a:solidFill>
                <a:effectLst/>
                <a:latin typeface="Bookman Old Style" panose="02050604050505020204" pitchFamily="18" charset="0"/>
              </a:rPr>
              <a:t> walk, </a:t>
            </a:r>
            <a:r>
              <a:rPr lang="en-US" sz="1500" dirty="0" err="1">
                <a:solidFill>
                  <a:schemeClr val="bg1">
                    <a:alpha val="80000"/>
                  </a:schemeClr>
                </a:solidFill>
                <a:effectLst/>
                <a:latin typeface="Bookman Old Style" panose="02050604050505020204" pitchFamily="18" charset="0"/>
              </a:rPr>
              <a:t>które</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spowodowały</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ogromne</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zniszczenia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Spłonął</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kościół</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Zbawiciela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i</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wiele</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okolicznych</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budynków</a:t>
            </a:r>
            <a:r>
              <a:rPr lang="en-US" sz="1500" dirty="0">
                <a:solidFill>
                  <a:schemeClr val="bg1">
                    <a:alpha val="80000"/>
                  </a:schemeClr>
                </a:solidFill>
                <a:effectLst/>
                <a:latin typeface="Bookman Old Style" panose="02050604050505020204" pitchFamily="18" charset="0"/>
              </a:rPr>
              <a:t>. </a:t>
            </a:r>
            <a:r>
              <a:rPr lang="pl-PL" sz="1500" dirty="0">
                <a:solidFill>
                  <a:schemeClr val="bg1">
                    <a:alpha val="80000"/>
                  </a:schemeClr>
                </a:solidFill>
                <a:effectLst/>
                <a:latin typeface="Bookman Old Style" panose="02050604050505020204" pitchFamily="18" charset="0"/>
              </a:rPr>
              <a:t>        </a:t>
            </a:r>
            <a:r>
              <a:rPr lang="en-US" sz="1500" dirty="0">
                <a:solidFill>
                  <a:schemeClr val="bg1">
                    <a:alpha val="80000"/>
                  </a:schemeClr>
                </a:solidFill>
                <a:effectLst/>
                <a:latin typeface="Bookman Old Style" panose="02050604050505020204" pitchFamily="18" charset="0"/>
              </a:rPr>
              <a:t>Z </a:t>
            </a:r>
            <a:r>
              <a:rPr lang="en-US" sz="1500" dirty="0" err="1">
                <a:solidFill>
                  <a:schemeClr val="bg1">
                    <a:alpha val="80000"/>
                  </a:schemeClr>
                </a:solidFill>
                <a:effectLst/>
                <a:latin typeface="Bookman Old Style" panose="02050604050505020204" pitchFamily="18" charset="0"/>
              </a:rPr>
              <a:t>wojennej</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pożogi</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ocalały</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nieliczne</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gmachy</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Jednym</a:t>
            </a:r>
            <a:r>
              <a:rPr lang="en-US" sz="1500" dirty="0">
                <a:solidFill>
                  <a:schemeClr val="bg1">
                    <a:alpha val="80000"/>
                  </a:schemeClr>
                </a:solidFill>
                <a:effectLst/>
                <a:latin typeface="Bookman Old Style" panose="02050604050505020204" pitchFamily="18" charset="0"/>
              </a:rPr>
              <a:t> z </a:t>
            </a:r>
            <a:r>
              <a:rPr lang="en-US" sz="1500" dirty="0" err="1">
                <a:solidFill>
                  <a:schemeClr val="bg1">
                    <a:alpha val="80000"/>
                  </a:schemeClr>
                </a:solidFill>
                <a:effectLst/>
                <a:latin typeface="Bookman Old Style" panose="02050604050505020204" pitchFamily="18" charset="0"/>
              </a:rPr>
              <a:t>nich</a:t>
            </a:r>
            <a:r>
              <a:rPr lang="en-US" sz="1500" dirty="0">
                <a:solidFill>
                  <a:schemeClr val="bg1">
                    <a:alpha val="80000"/>
                  </a:schemeClr>
                </a:solidFill>
                <a:effectLst/>
                <a:latin typeface="Bookman Old Style" panose="02050604050505020204" pitchFamily="18" charset="0"/>
              </a:rPr>
              <a:t> jest </a:t>
            </a:r>
            <a:r>
              <a:rPr lang="en-US" sz="1500" dirty="0" err="1">
                <a:solidFill>
                  <a:schemeClr val="bg1">
                    <a:alpha val="80000"/>
                  </a:schemeClr>
                </a:solidFill>
                <a:effectLst/>
                <a:latin typeface="Bookman Old Style" panose="02050604050505020204" pitchFamily="18" charset="0"/>
              </a:rPr>
              <a:t>obecna</a:t>
            </a:r>
            <a:r>
              <a:rPr lang="en-US" sz="1500" dirty="0">
                <a:solidFill>
                  <a:schemeClr val="bg1">
                    <a:alpha val="80000"/>
                  </a:schemeClr>
                </a:solidFill>
                <a:effectLst/>
                <a:latin typeface="Bookman Old Style" panose="02050604050505020204" pitchFamily="18" charset="0"/>
              </a:rPr>
              <a:t> </a:t>
            </a:r>
            <a:r>
              <a:rPr lang="en-US" sz="1500" dirty="0" err="1">
                <a:solidFill>
                  <a:schemeClr val="bg1">
                    <a:alpha val="80000"/>
                  </a:schemeClr>
                </a:solidFill>
                <a:effectLst/>
                <a:latin typeface="Bookman Old Style" panose="02050604050505020204" pitchFamily="18" charset="0"/>
              </a:rPr>
              <a:t>siedziba</a:t>
            </a:r>
            <a:r>
              <a:rPr lang="en-US" sz="1500" dirty="0">
                <a:solidFill>
                  <a:schemeClr val="bg1">
                    <a:alpha val="80000"/>
                  </a:schemeClr>
                </a:solidFill>
                <a:effectLst/>
                <a:latin typeface="Bookman Old Style" panose="02050604050505020204" pitchFamily="18" charset="0"/>
              </a:rPr>
              <a:t> VIII LO. </a:t>
            </a:r>
          </a:p>
        </p:txBody>
      </p:sp>
    </p:spTree>
    <p:extLst>
      <p:ext uri="{BB962C8B-B14F-4D97-AF65-F5344CB8AC3E}">
        <p14:creationId xmlns="" xmlns:p14="http://schemas.microsoft.com/office/powerpoint/2010/main" val="40213969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descr="Obraz zawierający broń, niebo, pojazd wojskowy, na wolnym powietrzu&#10;&#10;Opis wygenerowany automatycznie">
            <a:extLst>
              <a:ext uri="{FF2B5EF4-FFF2-40B4-BE49-F238E27FC236}">
                <a16:creationId xmlns="" xmlns:a16="http://schemas.microsoft.com/office/drawing/2014/main" id="{B0F6EF46-D5C2-B30F-97E9-3F116C999956}"/>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63138" y="0"/>
            <a:ext cx="10465724" cy="6858000"/>
          </a:xfrm>
          <a:prstGeom prst="rect">
            <a:avLst/>
          </a:prstGeom>
        </p:spPr>
      </p:pic>
    </p:spTree>
    <p:extLst>
      <p:ext uri="{BB962C8B-B14F-4D97-AF65-F5344CB8AC3E}">
        <p14:creationId xmlns="" xmlns:p14="http://schemas.microsoft.com/office/powerpoint/2010/main" val="16922094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descr="Obraz zawierający na wolnym powietrzu, pojazd, droga, drzewo&#10;&#10;Opis wygenerowany automatycznie">
            <a:extLst>
              <a:ext uri="{FF2B5EF4-FFF2-40B4-BE49-F238E27FC236}">
                <a16:creationId xmlns="" xmlns:a16="http://schemas.microsoft.com/office/drawing/2014/main" id="{D8C89D9F-1CD4-4E22-EB6A-1BC9B874264E}"/>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281491" y="0"/>
            <a:ext cx="9629017" cy="6858000"/>
          </a:xfrm>
          <a:prstGeom prst="rect">
            <a:avLst/>
          </a:prstGeom>
        </p:spPr>
      </p:pic>
    </p:spTree>
    <p:extLst>
      <p:ext uri="{BB962C8B-B14F-4D97-AF65-F5344CB8AC3E}">
        <p14:creationId xmlns="" xmlns:p14="http://schemas.microsoft.com/office/powerpoint/2010/main" val="40300712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 xmlns:a16="http://schemas.microsoft.com/office/drawing/2014/main" id="{22587ECF-85E9-4393-9D87-8EB6F3F6C2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le tekstowe 2">
            <a:extLst>
              <a:ext uri="{FF2B5EF4-FFF2-40B4-BE49-F238E27FC236}">
                <a16:creationId xmlns="" xmlns:a16="http://schemas.microsoft.com/office/drawing/2014/main" id="{799AD07D-4B77-F22F-F918-A3DBFF256EB7}"/>
              </a:ext>
            </a:extLst>
          </p:cNvPr>
          <p:cNvSpPr txBox="1"/>
          <p:nvPr/>
        </p:nvSpPr>
        <p:spPr>
          <a:xfrm>
            <a:off x="526211" y="1268083"/>
            <a:ext cx="5095685" cy="4851823"/>
          </a:xfrm>
          <a:prstGeom prst="rect">
            <a:avLst/>
          </a:prstGeom>
        </p:spPr>
        <p:txBody>
          <a:bodyPr vert="horz" lIns="91440" tIns="45720" rIns="91440" bIns="45720" rtlCol="0">
            <a:normAutofit/>
          </a:bodyPr>
          <a:lstStyle/>
          <a:p>
            <a:pPr>
              <a:lnSpc>
                <a:spcPct val="150000"/>
              </a:lnSpc>
              <a:spcAft>
                <a:spcPts val="310"/>
              </a:spcAft>
            </a:pPr>
            <a:r>
              <a:rPr lang="en-US" sz="2000" dirty="0">
                <a:effectLst/>
                <a:latin typeface="Bookman Old Style" panose="02050604050505020204" pitchFamily="18" charset="0"/>
              </a:rPr>
              <a:t>Po </a:t>
            </a:r>
            <a:r>
              <a:rPr lang="en-US" sz="2000" dirty="0" err="1">
                <a:effectLst/>
                <a:latin typeface="Bookman Old Style" panose="02050604050505020204" pitchFamily="18" charset="0"/>
              </a:rPr>
              <a:t>wojnie</a:t>
            </a:r>
            <a:r>
              <a:rPr lang="en-US" sz="2000" dirty="0">
                <a:effectLst/>
                <a:latin typeface="Bookman Old Style" panose="02050604050505020204" pitchFamily="18" charset="0"/>
              </a:rPr>
              <a:t>, w </a:t>
            </a:r>
            <a:r>
              <a:rPr lang="en-US" sz="2000" dirty="0" err="1">
                <a:effectLst/>
                <a:latin typeface="Bookman Old Style" panose="02050604050505020204" pitchFamily="18" charset="0"/>
              </a:rPr>
              <a:t>latach</a:t>
            </a:r>
            <a:r>
              <a:rPr lang="en-US" sz="2000" dirty="0">
                <a:effectLst/>
                <a:latin typeface="Bookman Old Style" panose="02050604050505020204" pitchFamily="18" charset="0"/>
              </a:rPr>
              <a:t> 1969–1971, </a:t>
            </a:r>
            <a:r>
              <a:rPr lang="en-US" sz="2000" dirty="0" err="1">
                <a:effectLst/>
                <a:latin typeface="Bookman Old Style" panose="02050604050505020204" pitchFamily="18" charset="0"/>
              </a:rPr>
              <a:t>przebudowano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Kartuską</a:t>
            </a:r>
            <a:r>
              <a:rPr lang="en-US" sz="2000" dirty="0">
                <a:effectLst/>
                <a:latin typeface="Bookman Old Style" panose="02050604050505020204" pitchFamily="18" charset="0"/>
              </a:rPr>
              <a:t>.</a:t>
            </a:r>
            <a:r>
              <a:rPr lang="pl-PL" sz="2000" dirty="0">
                <a:effectLst/>
                <a:latin typeface="Bookman Old Style" panose="02050604050505020204" pitchFamily="18" charset="0"/>
              </a:rPr>
              <a:t>                     </a:t>
            </a:r>
            <a:r>
              <a:rPr lang="en-US" sz="2000" dirty="0">
                <a:effectLst/>
                <a:latin typeface="Bookman Old Style" panose="02050604050505020204" pitchFamily="18" charset="0"/>
              </a:rPr>
              <a:t> Po </a:t>
            </a:r>
            <a:r>
              <a:rPr lang="en-US" sz="2000" dirty="0" err="1">
                <a:effectLst/>
                <a:latin typeface="Bookman Old Style" panose="02050604050505020204" pitchFamily="18" charset="0"/>
              </a:rPr>
              <a:t>wycięciu</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większości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drzew</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dawnej</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alei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powstało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wydzielone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torowisko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tramwajowe</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uruchomiono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nową</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jezdnię</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zlikwidowano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Ujejskiego</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a:effectLst/>
                <a:latin typeface="Bookman Old Style" panose="02050604050505020204" pitchFamily="18" charset="0"/>
              </a:rPr>
              <a:t>(do 1945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Rektorweg</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którą</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włączono</a:t>
            </a:r>
            <a:r>
              <a:rPr lang="en-US" sz="2000" dirty="0">
                <a:effectLst/>
                <a:latin typeface="Bookman Old Style" panose="02050604050505020204" pitchFamily="18" charset="0"/>
              </a:rPr>
              <a:t> do </a:t>
            </a:r>
            <a:r>
              <a:rPr lang="en-US" sz="2000" dirty="0" err="1">
                <a:effectLst/>
                <a:latin typeface="Bookman Old Style" panose="02050604050505020204" pitchFamily="18" charset="0"/>
              </a:rPr>
              <a:t>nowego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odcinka</a:t>
            </a:r>
            <a:r>
              <a:rPr lang="en-US" sz="2000" dirty="0">
                <a:effectLst/>
                <a:latin typeface="Bookman Old Style" panose="02050604050505020204" pitchFamily="18" charset="0"/>
              </a:rPr>
              <a:t> </a:t>
            </a:r>
            <a:r>
              <a:rPr lang="pl-PL"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Kartuskiej</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Potok</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Siedlecki</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ukryto</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całkowicie</a:t>
            </a:r>
            <a:r>
              <a:rPr lang="en-US" sz="2000" dirty="0">
                <a:effectLst/>
                <a:latin typeface="Bookman Old Style" panose="02050604050505020204" pitchFamily="18" charset="0"/>
              </a:rPr>
              <a:t> pod </a:t>
            </a:r>
            <a:r>
              <a:rPr lang="en-US" sz="2000" dirty="0" err="1">
                <a:effectLst/>
                <a:latin typeface="Bookman Old Style" panose="02050604050505020204" pitchFamily="18" charset="0"/>
              </a:rPr>
              <a:t>ulicą</a:t>
            </a:r>
            <a:r>
              <a:rPr lang="en-US" sz="2000" dirty="0">
                <a:effectLst/>
                <a:latin typeface="Bookman Old Style" panose="02050604050505020204" pitchFamily="18" charset="0"/>
              </a:rPr>
              <a:t>.</a:t>
            </a:r>
          </a:p>
        </p:txBody>
      </p:sp>
      <p:pic>
        <p:nvPicPr>
          <p:cNvPr id="4" name="Obraz 3" descr="Obraz zawierający na wolnym powietrzu, niebo, czarne i białe, dom&#10;&#10;Opis wygenerowany automatycznie">
            <a:extLst>
              <a:ext uri="{FF2B5EF4-FFF2-40B4-BE49-F238E27FC236}">
                <a16:creationId xmlns="" xmlns:a16="http://schemas.microsoft.com/office/drawing/2014/main" id="{BB0E3AFE-2AF0-5096-2D44-BCB386E12CA6}"/>
              </a:ext>
            </a:extLst>
          </p:cNvPr>
          <p:cNvPicPr>
            <a:picLocks noChangeAspect="1"/>
          </p:cNvPicPr>
          <p:nvPr/>
        </p:nvPicPr>
        <p:blipFill rotWithShape="1">
          <a:blip r:embed="rId2" cstate="print">
            <a:extLst>
              <a:ext uri="{28A0092B-C50C-407E-A947-70E740481C1C}">
                <a14:useLocalDpi xmlns="" xmlns:a14="http://schemas.microsoft.com/office/drawing/2010/main" val="0"/>
              </a:ext>
            </a:extLst>
          </a:blip>
          <a:srcRect t="16757" r="2" b="13917"/>
          <a:stretch/>
        </p:blipFill>
        <p:spPr>
          <a:xfrm>
            <a:off x="5988424" y="1426245"/>
            <a:ext cx="6040961" cy="4284441"/>
          </a:xfrm>
          <a:prstGeom prst="rect">
            <a:avLst/>
          </a:prstGeom>
        </p:spPr>
      </p:pic>
    </p:spTree>
    <p:extLst>
      <p:ext uri="{BB962C8B-B14F-4D97-AF65-F5344CB8AC3E}">
        <p14:creationId xmlns="" xmlns:p14="http://schemas.microsoft.com/office/powerpoint/2010/main" val="25866524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960605" y="1161535"/>
            <a:ext cx="8295503" cy="4524315"/>
          </a:xfrm>
          <a:prstGeom prst="rect">
            <a:avLst/>
          </a:prstGeom>
          <a:blipFill>
            <a:blip r:embed="rId2" cstate="print"/>
            <a:tile tx="0" ty="0" sx="100000" sy="100000" flip="none" algn="tl"/>
          </a:blipFill>
        </p:spPr>
        <p:txBody>
          <a:bodyPr wrap="square">
            <a:spAutoFit/>
          </a:bodyPr>
          <a:lstStyle/>
          <a:p>
            <a:pPr>
              <a:lnSpc>
                <a:spcPct val="200000"/>
              </a:lnSpc>
              <a:buFont typeface="Arial" pitchFamily="34" charset="0"/>
              <a:buChar char="•"/>
            </a:pPr>
            <a:r>
              <a:rPr lang="pl-PL" dirty="0" smtClean="0"/>
              <a:t>  Historia VIII LO rozpoczyna się w marcu 1945 r. od momentu powstania Szkoły Podstawowej Nr 13 kierowanej przez Bolesława </a:t>
            </a:r>
            <a:r>
              <a:rPr lang="pl-PL" dirty="0" err="1" smtClean="0"/>
              <a:t>Guteńkę</a:t>
            </a:r>
            <a:r>
              <a:rPr lang="pl-PL" dirty="0" smtClean="0"/>
              <a:t>, a później od września 1945 r. przez Anatola Rusinowa. </a:t>
            </a:r>
          </a:p>
          <a:p>
            <a:pPr>
              <a:lnSpc>
                <a:spcPct val="200000"/>
              </a:lnSpc>
              <a:buFont typeface="Arial" pitchFamily="34" charset="0"/>
              <a:buChar char="•"/>
            </a:pPr>
            <a:r>
              <a:rPr lang="pl-PL" dirty="0" smtClean="0"/>
              <a:t>  Siedzibą był budynek przy Kartuskiej 245, który przetrwał działania wojenne. </a:t>
            </a:r>
          </a:p>
          <a:p>
            <a:pPr>
              <a:lnSpc>
                <a:spcPct val="200000"/>
              </a:lnSpc>
              <a:buFont typeface="Arial" pitchFamily="34" charset="0"/>
              <a:buChar char="•"/>
            </a:pPr>
            <a:r>
              <a:rPr lang="pl-PL" dirty="0" smtClean="0"/>
              <a:t>  Pierwotnie była to podmiejska rezydencja rodziny </a:t>
            </a:r>
            <a:r>
              <a:rPr lang="pl-PL" dirty="0" err="1" smtClean="0"/>
              <a:t>Brandesów</a:t>
            </a:r>
            <a:r>
              <a:rPr lang="pl-PL" dirty="0" smtClean="0"/>
              <a:t>, wzniesiona                     w XVII wieku, w której w 1632 r. gościł król polski Zygmunt III Waza. </a:t>
            </a:r>
          </a:p>
          <a:p>
            <a:pPr>
              <a:lnSpc>
                <a:spcPct val="200000"/>
              </a:lnSpc>
              <a:buFont typeface="Arial" pitchFamily="34" charset="0"/>
              <a:buChar char="•"/>
            </a:pPr>
            <a:r>
              <a:rPr lang="pl-PL" dirty="0" smtClean="0"/>
              <a:t>  Już w XIX w. we dworze działał zakład wychowawczy, a od około 1935r. rejonowa szkoła powszechna. </a:t>
            </a:r>
            <a:endParaRPr lang="pl-P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D19BB8BE-1351-4D9B-B761-F84A0B5B651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dirty="0" smtClean="0"/>
              <a:t>Historia VIII LO rozpoczyna się w marcu 1945 r. od momentu powstania Szkoły Podstawowej Nr 13 kierowanej przez Bolesława </a:t>
            </a:r>
            <a:r>
              <a:rPr lang="pl-PL" dirty="0" err="1" smtClean="0"/>
              <a:t>Guteńkę</a:t>
            </a:r>
            <a:r>
              <a:rPr lang="pl-PL" dirty="0" smtClean="0"/>
              <a:t>, a później od września 1945 r. przez Anatola Rusinowa. Siedzibą był budynek przy Kartuskiej 245, który przetrwał działania wojenne. Pierwotnie była to </a:t>
            </a:r>
            <a:r>
              <a:rPr lang="pl-PL" dirty="0" err="1" smtClean="0"/>
              <a:t>podmiHistoria</a:t>
            </a:r>
            <a:r>
              <a:rPr lang="pl-PL" dirty="0" smtClean="0"/>
              <a:t> VIII LO rozpoczyna się w marcu 1945 r. od momentu powstania Szkoły Podstawowej Nr 13 kierowanej przez Bolesława </a:t>
            </a:r>
            <a:r>
              <a:rPr lang="pl-PL" dirty="0" err="1" smtClean="0"/>
              <a:t>Guteńkę</a:t>
            </a:r>
            <a:r>
              <a:rPr lang="pl-PL" dirty="0" smtClean="0"/>
              <a:t>, a później od września 1945 r. przez Anatola Rusinowa. Siedzibą był budynek przy Kartuskiej 245, który przetrwał </a:t>
            </a:r>
            <a:r>
              <a:rPr lang="pl-PL" dirty="0" err="1" smtClean="0"/>
              <a:t>dzzzzziałania</a:t>
            </a:r>
            <a:r>
              <a:rPr lang="pl-PL" dirty="0" smtClean="0"/>
              <a:t> wojenne. Pierwotnie była to podmiejska rezydencja rodziny </a:t>
            </a:r>
            <a:r>
              <a:rPr lang="pl-PL" dirty="0" err="1" smtClean="0"/>
              <a:t>Brandesów</a:t>
            </a:r>
            <a:r>
              <a:rPr lang="pl-PL" dirty="0" smtClean="0"/>
              <a:t>, wzniesiona w XVII wieku, w której w 1632 r. gościł król polski Zygmunt III Waza. Już w XIX w. we dworze działał zakład </a:t>
            </a:r>
            <a:r>
              <a:rPr lang="pl-PL" dirty="0" err="1" smtClean="0"/>
              <a:t>wyHistoria</a:t>
            </a:r>
            <a:r>
              <a:rPr lang="pl-PL" dirty="0" smtClean="0"/>
              <a:t> VIII LO rozpoczyna się w marcu 1945 r. od momentu powstania Szkoły Podstawowej Nr 13 kierowanej przez Bolesława </a:t>
            </a:r>
            <a:r>
              <a:rPr lang="pl-PL" dirty="0" err="1" smtClean="0"/>
              <a:t>Guteńkę</a:t>
            </a:r>
            <a:r>
              <a:rPr lang="pl-PL" dirty="0" smtClean="0"/>
              <a:t>, a później od września 1945 r. przez Anatola Rusinowa. Siedzibą był budynek przy Kartuskiej 245, który przetrwał działania wojenne. Pierwotnie była to podmiejska rezydencja rodziny </a:t>
            </a:r>
            <a:r>
              <a:rPr lang="pl-PL" dirty="0" err="1" smtClean="0"/>
              <a:t>Brandesów</a:t>
            </a:r>
            <a:r>
              <a:rPr lang="pl-PL" dirty="0" smtClean="0"/>
              <a:t>, wzniesiona w XVII wieku, w której w 1632 r. gościł król polski Zygmunt III Waza. Już w XIX w. we dworze działał zakład wychowawczy, a od około 1935r. rejonowa szkoła powszechna. </a:t>
            </a:r>
            <a:r>
              <a:rPr lang="pl-PL" dirty="0" err="1" smtClean="0"/>
              <a:t>chowawczy</a:t>
            </a:r>
            <a:r>
              <a:rPr lang="pl-PL" dirty="0" smtClean="0"/>
              <a:t>, a od około 1935r. rejonowa szkoła powszechna. </a:t>
            </a:r>
            <a:r>
              <a:rPr lang="pl-PL" dirty="0" err="1" smtClean="0"/>
              <a:t>ejska</a:t>
            </a:r>
            <a:r>
              <a:rPr lang="pl-PL" dirty="0" smtClean="0"/>
              <a:t> rezydencja rodziny </a:t>
            </a:r>
            <a:r>
              <a:rPr lang="pl-PL" dirty="0" err="1" smtClean="0"/>
              <a:t>Brandesów</a:t>
            </a:r>
            <a:r>
              <a:rPr lang="pl-PL" dirty="0" smtClean="0"/>
              <a:t>, wzniesiona w XVII wieku, w której w 1632 r. gościł król polski Zygmunt III Waza. Już w XIX w. we dworze działał zakład wychowawczy, a od około 1935r. rejonowa szkoła powszechna. </a:t>
            </a:r>
            <a:endParaRPr lang="en-US" dirty="0"/>
          </a:p>
        </p:txBody>
      </p:sp>
      <p:sp>
        <p:nvSpPr>
          <p:cNvPr id="4" name="pole tekstowe 3">
            <a:extLst>
              <a:ext uri="{FF2B5EF4-FFF2-40B4-BE49-F238E27FC236}">
                <a16:creationId xmlns="" xmlns:a16="http://schemas.microsoft.com/office/drawing/2014/main" id="{6CAAECE1-F724-4578-B8E4-1DFF2A6270E6}"/>
              </a:ext>
            </a:extLst>
          </p:cNvPr>
          <p:cNvSpPr txBox="1"/>
          <p:nvPr/>
        </p:nvSpPr>
        <p:spPr>
          <a:xfrm>
            <a:off x="286327" y="3048000"/>
            <a:ext cx="4300313" cy="3083860"/>
          </a:xfrm>
          <a:prstGeom prst="rect">
            <a:avLst/>
          </a:prstGeom>
        </p:spPr>
        <p:txBody>
          <a:bodyPr vert="horz" lIns="91440" tIns="45720" rIns="91440" bIns="45720" rtlCol="0">
            <a:normAutofit/>
          </a:bodyPr>
          <a:lstStyle/>
          <a:p>
            <a:pPr>
              <a:lnSpc>
                <a:spcPct val="90000"/>
              </a:lnSpc>
              <a:spcAft>
                <a:spcPts val="600"/>
              </a:spcAft>
            </a:pPr>
            <a:r>
              <a:rPr lang="en-US" sz="2000" dirty="0" err="1">
                <a:effectLst/>
                <a:latin typeface="Bookman Old Style" panose="02050604050505020204" pitchFamily="18" charset="0"/>
              </a:rPr>
              <a:t>Pierwsza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siedziba</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szkoły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budynek</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przy</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ul</a:t>
            </a:r>
            <a:r>
              <a:rPr lang="en-US" sz="2000" dirty="0">
                <a:effectLst/>
                <a:latin typeface="Bookman Old Style" panose="02050604050505020204" pitchFamily="18" charset="0"/>
              </a:rPr>
              <a:t>. </a:t>
            </a:r>
            <a:r>
              <a:rPr lang="en-US" sz="2000" dirty="0" err="1">
                <a:effectLst/>
                <a:latin typeface="Bookman Old Style" panose="02050604050505020204" pitchFamily="18" charset="0"/>
              </a:rPr>
              <a:t>Kartuskiej</a:t>
            </a:r>
            <a:r>
              <a:rPr lang="en-US" sz="2000" dirty="0">
                <a:effectLst/>
                <a:latin typeface="Bookman Old Style" panose="02050604050505020204" pitchFamily="18" charset="0"/>
              </a:rPr>
              <a:t> </a:t>
            </a:r>
            <a:r>
              <a:rPr lang="en-US" sz="2000" dirty="0" smtClean="0">
                <a:effectLst/>
                <a:latin typeface="Bookman Old Style" panose="02050604050505020204" pitchFamily="18" charset="0"/>
              </a:rPr>
              <a:t>245</a:t>
            </a:r>
            <a:endParaRPr lang="pl-PL" sz="2000" dirty="0" smtClean="0">
              <a:effectLst/>
              <a:latin typeface="Bookman Old Style" panose="02050604050505020204" pitchFamily="18" charset="0"/>
            </a:endParaRPr>
          </a:p>
          <a:p>
            <a:pPr>
              <a:lnSpc>
                <a:spcPct val="90000"/>
              </a:lnSpc>
              <a:spcAft>
                <a:spcPts val="600"/>
              </a:spcAft>
            </a:pPr>
            <a:endParaRPr lang="pl-PL" sz="2000" dirty="0" smtClean="0">
              <a:effectLst/>
              <a:latin typeface="Bookman Old Style" panose="02050604050505020204" pitchFamily="18" charset="0"/>
            </a:endParaRPr>
          </a:p>
          <a:p>
            <a:pPr>
              <a:lnSpc>
                <a:spcPct val="90000"/>
              </a:lnSpc>
              <a:spcAft>
                <a:spcPts val="600"/>
              </a:spcAft>
            </a:pPr>
            <a:endParaRPr lang="pl-PL" sz="2000" dirty="0" smtClean="0">
              <a:latin typeface="Bookman Old Style" panose="02050604050505020204" pitchFamily="18" charset="0"/>
            </a:endParaRPr>
          </a:p>
          <a:p>
            <a:pPr>
              <a:lnSpc>
                <a:spcPct val="90000"/>
              </a:lnSpc>
              <a:spcAft>
                <a:spcPts val="600"/>
              </a:spcAft>
            </a:pPr>
            <a:endParaRPr lang="en-US" sz="2000" dirty="0">
              <a:effectLst/>
              <a:latin typeface="Bookman Old Style" panose="02050604050505020204" pitchFamily="18" charset="0"/>
            </a:endParaRPr>
          </a:p>
        </p:txBody>
      </p:sp>
      <p:pic>
        <p:nvPicPr>
          <p:cNvPr id="2" name="Obraz 1">
            <a:extLst>
              <a:ext uri="{FF2B5EF4-FFF2-40B4-BE49-F238E27FC236}">
                <a16:creationId xmlns="" xmlns:a16="http://schemas.microsoft.com/office/drawing/2014/main" id="{18E20BAE-D5FB-0BAF-50B3-B3D7B0882FB1}"/>
              </a:ext>
            </a:extLst>
          </p:cNvPr>
          <p:cNvPicPr>
            <a:picLocks noChangeAspect="1"/>
          </p:cNvPicPr>
          <p:nvPr/>
        </p:nvPicPr>
        <p:blipFill>
          <a:blip r:embed="rId2" cstate="print"/>
          <a:stretch>
            <a:fillRect/>
          </a:stretch>
        </p:blipFill>
        <p:spPr bwMode="auto">
          <a:xfrm>
            <a:off x="5281060" y="1280160"/>
            <a:ext cx="5783482" cy="4297680"/>
          </a:xfrm>
          <a:prstGeom prst="rect">
            <a:avLst/>
          </a:prstGeom>
          <a:noFill/>
        </p:spPr>
      </p:pic>
    </p:spTree>
    <p:extLst>
      <p:ext uri="{BB962C8B-B14F-4D97-AF65-F5344CB8AC3E}">
        <p14:creationId xmlns="" xmlns:p14="http://schemas.microsoft.com/office/powerpoint/2010/main" val="2324699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581666" y="897923"/>
            <a:ext cx="9284042" cy="4524315"/>
          </a:xfrm>
          <a:prstGeom prst="rect">
            <a:avLst/>
          </a:prstGeom>
          <a:gradFill>
            <a:gsLst>
              <a:gs pos="0">
                <a:srgbClr val="DDEBCF"/>
              </a:gs>
              <a:gs pos="50000">
                <a:srgbClr val="9CB86E"/>
              </a:gs>
              <a:gs pos="100000">
                <a:srgbClr val="156B13"/>
              </a:gs>
            </a:gsLst>
            <a:lin ang="5400000" scaled="0"/>
          </a:gradFill>
        </p:spPr>
        <p:txBody>
          <a:bodyPr wrap="square">
            <a:spAutoFit/>
          </a:bodyPr>
          <a:lstStyle/>
          <a:p>
            <a:pPr marL="342900" indent="-342900">
              <a:lnSpc>
                <a:spcPct val="200000"/>
              </a:lnSpc>
              <a:buFont typeface="Arial" pitchFamily="34" charset="0"/>
              <a:buChar char="•"/>
            </a:pPr>
            <a:r>
              <a:rPr lang="pl-PL" b="1" dirty="0" smtClean="0"/>
              <a:t>VIII LICEUM OGÓLNOKSZTAŁCĄCE im. Komisji Edukacji Narodowej</a:t>
            </a:r>
            <a:r>
              <a:rPr lang="pl-PL" dirty="0" smtClean="0"/>
              <a:t> powstało 1 IX 1948                  w wyniku powołania IX klasy w Szkole Podstawowej (SP) nr 14 (powstałej we wrześniu 1945 jako SP nr 13) przy ul. Kartuskiej 245 (w przedwojennym budynku szkolnym).</a:t>
            </a:r>
          </a:p>
          <a:p>
            <a:pPr marL="342900" indent="-342900">
              <a:lnSpc>
                <a:spcPct val="200000"/>
              </a:lnSpc>
              <a:buFont typeface="Arial" pitchFamily="34" charset="0"/>
              <a:buChar char="•"/>
            </a:pPr>
            <a:r>
              <a:rPr lang="pl-PL" dirty="0" smtClean="0"/>
              <a:t>Szkoła stała się Państwową Szkołą Ogólnokształcącą Stopnia Podstawowego i Licealnego                 nr VIII.</a:t>
            </a:r>
          </a:p>
          <a:p>
            <a:pPr marL="342900" indent="-342900">
              <a:lnSpc>
                <a:spcPct val="200000"/>
              </a:lnSpc>
              <a:buFont typeface="Arial" pitchFamily="34" charset="0"/>
              <a:buChar char="•"/>
            </a:pPr>
            <a:r>
              <a:rPr lang="pl-PL" dirty="0" smtClean="0"/>
              <a:t>Po </a:t>
            </a:r>
            <a:r>
              <a:rPr lang="pl-PL" dirty="0" smtClean="0"/>
              <a:t>odejściu ostatniej klasy SP przemianowana na VIII Liceum Ogólnokształcące. </a:t>
            </a:r>
          </a:p>
          <a:p>
            <a:pPr marL="342900" indent="-342900">
              <a:lnSpc>
                <a:spcPct val="200000"/>
              </a:lnSpc>
              <a:buFont typeface="Arial" pitchFamily="34" charset="0"/>
              <a:buChar char="•"/>
            </a:pPr>
            <a:r>
              <a:rPr lang="pl-PL" dirty="0" smtClean="0"/>
              <a:t>W 1971 przeniesione do budynku (z 1902) SP nr 12 przy ul. Kartuskiej 128, a dotychczasową siedzibę przeznaczono na koszary Zmotoryzowanych Odwodów Milicji Obywatelskiej (ZOMO).</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pPr>
              <a:lnSpc>
                <a:spcPct val="100000"/>
              </a:lnSpc>
            </a:pPr>
            <a:r>
              <a:rPr lang="pl-PL" sz="2200" b="1" dirty="0" smtClean="0"/>
              <a:t>W budynku przy ul. Kartuskiej 128 po wojnie mieściły się dwie szkoły podstawowe:                                       na dwóch dolnych kondygnacjach oraz w pawilonie  SP nr 12, a na drugim i trzecim piętrze SP nr 30</a:t>
            </a:r>
            <a:r>
              <a:rPr lang="pl-PL" b="1" dirty="0" smtClean="0"/>
              <a:t>. </a:t>
            </a:r>
            <a:endParaRPr lang="pl-PL" b="1" dirty="0"/>
          </a:p>
        </p:txBody>
      </p:sp>
      <p:pic>
        <p:nvPicPr>
          <p:cNvPr id="2050" name="Picture 2"/>
          <p:cNvPicPr>
            <a:picLocks noGrp="1" noChangeAspect="1" noChangeArrowheads="1"/>
          </p:cNvPicPr>
          <p:nvPr>
            <p:ph sz="half" idx="1"/>
          </p:nvPr>
        </p:nvPicPr>
        <p:blipFill>
          <a:blip r:embed="rId2" cstate="print"/>
          <a:srcRect/>
          <a:stretch>
            <a:fillRect/>
          </a:stretch>
        </p:blipFill>
        <p:spPr bwMode="auto">
          <a:xfrm>
            <a:off x="-202606" y="1878228"/>
            <a:ext cx="6222405" cy="3566984"/>
          </a:xfrm>
          <a:prstGeom prst="rect">
            <a:avLst/>
          </a:prstGeom>
          <a:noFill/>
          <a:ln w="9525">
            <a:noFill/>
            <a:miter lim="800000"/>
            <a:headEnd/>
            <a:tailEnd/>
          </a:ln>
          <a:effectLst/>
        </p:spPr>
      </p:pic>
      <p:pic>
        <p:nvPicPr>
          <p:cNvPr id="2051" name="Picture 3"/>
          <p:cNvPicPr>
            <a:picLocks noGrp="1" noChangeAspect="1" noChangeArrowheads="1"/>
          </p:cNvPicPr>
          <p:nvPr>
            <p:ph sz="half" idx="2"/>
          </p:nvPr>
        </p:nvPicPr>
        <p:blipFill>
          <a:blip r:embed="rId3" cstate="print"/>
          <a:srcRect/>
          <a:stretch>
            <a:fillRect/>
          </a:stretch>
        </p:blipFill>
        <p:spPr bwMode="auto">
          <a:xfrm>
            <a:off x="6172199" y="1952369"/>
            <a:ext cx="5977699" cy="36162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rostokąt 2"/>
          <p:cNvSpPr/>
          <p:nvPr/>
        </p:nvSpPr>
        <p:spPr>
          <a:xfrm>
            <a:off x="2405449" y="411893"/>
            <a:ext cx="6774248" cy="568745"/>
          </a:xfrm>
          <a:prstGeom prst="rect">
            <a:avLst/>
          </a:prstGeom>
        </p:spPr>
        <p:txBody>
          <a:bodyPr wrap="square">
            <a:spAutoFit/>
          </a:bodyPr>
          <a:lstStyle/>
          <a:p>
            <a:pPr marL="342900" indent="-342900">
              <a:lnSpc>
                <a:spcPct val="200000"/>
              </a:lnSpc>
            </a:pPr>
            <a:r>
              <a:rPr lang="pl-PL" dirty="0" smtClean="0"/>
              <a:t>W 1973 VIII LO otrzymało imię Komisji Edukacji Narodowej. </a:t>
            </a:r>
            <a:endParaRPr lang="pl-PL" dirty="0"/>
          </a:p>
        </p:txBody>
      </p:sp>
      <p:pic>
        <p:nvPicPr>
          <p:cNvPr id="3075" name="Picture 3"/>
          <p:cNvPicPr>
            <a:picLocks noChangeAspect="1" noChangeArrowheads="1"/>
          </p:cNvPicPr>
          <p:nvPr/>
        </p:nvPicPr>
        <p:blipFill>
          <a:blip r:embed="rId2" cstate="print"/>
          <a:srcRect/>
          <a:stretch>
            <a:fillRect/>
          </a:stretch>
        </p:blipFill>
        <p:spPr bwMode="auto">
          <a:xfrm>
            <a:off x="2530113" y="1323915"/>
            <a:ext cx="5567682" cy="40580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3014873" y="1"/>
            <a:ext cx="6035546"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Prostokąt 1"/>
          <p:cNvSpPr/>
          <p:nvPr/>
        </p:nvSpPr>
        <p:spPr>
          <a:xfrm>
            <a:off x="2545492" y="2347783"/>
            <a:ext cx="6787978" cy="523220"/>
          </a:xfrm>
          <a:prstGeom prst="rect">
            <a:avLst/>
          </a:prstGeom>
        </p:spPr>
        <p:txBody>
          <a:bodyPr wrap="square">
            <a:spAutoFit/>
          </a:bodyPr>
          <a:lstStyle/>
          <a:p>
            <a:r>
              <a:rPr lang="pl-PL" sz="2800" b="1" dirty="0" smtClean="0">
                <a:solidFill>
                  <a:srgbClr val="0070C0"/>
                </a:solidFill>
              </a:rPr>
              <a:t>Nasi absolwenci znani w kraju i nie tylko </a:t>
            </a:r>
            <a:endParaRPr lang="pl-PL" sz="2800" dirty="0">
              <a:solidFill>
                <a:srgbClr val="0070C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48000" y="751344"/>
            <a:ext cx="6096000" cy="5078313"/>
          </a:xfrm>
          <a:prstGeom prst="rect">
            <a:avLst/>
          </a:prstGeom>
          <a:gradFill flip="none" rotWithShape="1">
            <a:gsLst>
              <a:gs pos="0">
                <a:srgbClr val="5E9EFF"/>
              </a:gs>
              <a:gs pos="39999">
                <a:srgbClr val="85C2FF"/>
              </a:gs>
              <a:gs pos="70000">
                <a:srgbClr val="C4D6EB"/>
              </a:gs>
              <a:gs pos="100000">
                <a:srgbClr val="FFEBFA"/>
              </a:gs>
            </a:gsLst>
            <a:lin ang="5400000" scaled="0"/>
            <a:tileRect r="-100000" b="-100000"/>
          </a:gradFill>
        </p:spPr>
        <p:txBody>
          <a:bodyPr>
            <a:spAutoFit/>
          </a:bodyPr>
          <a:lstStyle/>
          <a:p>
            <a:r>
              <a:rPr lang="pl-PL" b="1" dirty="0" smtClean="0"/>
              <a:t>Andrzej Drzycimski (absolwent 1960) </a:t>
            </a:r>
          </a:p>
          <a:p>
            <a:r>
              <a:rPr lang="pl-PL" dirty="0" smtClean="0"/>
              <a:t>- dr historii, publicysta. Przez kilkanaście lat był dziennikarzem „WTK” (Wrocławski Tygodnik Katolików) i „Słowa Powszechnego”, później obserwatorem wielkiego strajku w Stoczni Gdańskiej w lecie 1980 roku i jednym z trzydziestu pięciu dziennikarzy, którzy podpisali się pod deklaracją solidarnościową skierowaną do Międzyzakładowego Komitetu Strajkowego. Do początku lat dziewięćdziesiątych był członkiem „Solidarności”. Został aresztowany i przewieziony do obozu internowanych w Strzebielinku koło Wejherowa, gdzie był przetrzymywany do lipca 1982 roku. W 1990 roku został rzecznikiem prasowym przewodniczącego NSZZ „Solidarność”, </a:t>
            </a:r>
            <a:r>
              <a:rPr lang="pl-PL" dirty="0" smtClean="0"/>
              <a:t> a </a:t>
            </a:r>
            <a:r>
              <a:rPr lang="pl-PL" dirty="0" smtClean="0"/>
              <a:t>pod koniec tegoż roku pierwszym nowo powołanym urzędnikiem w Kancelarii Prezydenta jako rzecznik prasowy prezydenta Rzeczpospolitej Polskiej Lecha Wałęsy. W randze sekretarza stanu przez cztery lata kierował Biurem Prasowym Prezydenta RP. Po odejściu z pracy w Belwederze założył Fundację św. Wojciecha. </a:t>
            </a:r>
            <a:endParaRPr lang="pl-PL"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593124" y="790831"/>
            <a:ext cx="10404390" cy="5355312"/>
          </a:xfrm>
          <a:prstGeom prst="rect">
            <a:avLst/>
          </a:prstGeom>
          <a:blipFill>
            <a:blip r:embed="rId2" cstate="print"/>
            <a:tile tx="0" ty="0" sx="100000" sy="100000" flip="none" algn="tl"/>
          </a:blipFill>
        </p:spPr>
        <p:txBody>
          <a:bodyPr wrap="square">
            <a:spAutoFit/>
          </a:bodyPr>
          <a:lstStyle/>
          <a:p>
            <a:r>
              <a:rPr lang="pl-PL" b="1" dirty="0" smtClean="0"/>
              <a:t>Henryk Krawczyk (absolwent 1964) </a:t>
            </a:r>
          </a:p>
          <a:p>
            <a:r>
              <a:rPr lang="pl-PL" dirty="0" smtClean="0"/>
              <a:t>- profesor doktor habilitowany inżynier, dwukrotny rektor Politechniki Gdańskiej, tam zdobył </a:t>
            </a:r>
            <a:r>
              <a:rPr lang="pl-PL" dirty="0" smtClean="0"/>
              <a:t>wykształcenie       </a:t>
            </a:r>
            <a:r>
              <a:rPr lang="pl-PL" dirty="0" smtClean="0"/>
              <a:t>i z tą uczelnią związała całą swoją karierę zawodową. Mając 30 lat obronił pracę doktorską, a w wieku 50 lat uzyskał tytuł profesora. Jest członkiem-korespondentem Polskiej Akademii Nauk i autorem kilku wdrożeń systemów komputerowych. Opracował </a:t>
            </a:r>
            <a:r>
              <a:rPr lang="pl-PL" dirty="0" err="1" smtClean="0"/>
              <a:t>m.in</a:t>
            </a:r>
            <a:r>
              <a:rPr lang="pl-PL" dirty="0" smtClean="0"/>
              <a:t> system wspomagający badania endoskopowe, stosowany w gdańskiej Akademii Medycznej. Na swoim koncie ma kilka monografii oraz prawie trzysta publikacji. Odbył wiele staży zagranicznych. Od 40 lat jest nauczycielem akademickim (w tym 14 jako Kierownik Katedry Architektury Systemów Komputerowych). W swej karierze był zastępcą dyrektora Instytutu Informatyki, czterokrotnie dziekanem Wydziału Elektroniki, Telekomunikacji i Informatyki oraz dwukrotnie Rektorem Politechniki Gdańskiej. Obecnie pełni funkcję dyrektora Centrum Informatycznego TASK. </a:t>
            </a:r>
          </a:p>
          <a:p>
            <a:endParaRPr lang="pl-PL" b="1" dirty="0" smtClean="0"/>
          </a:p>
          <a:p>
            <a:r>
              <a:rPr lang="pl-PL" b="1" dirty="0" smtClean="0"/>
              <a:t>Andrzej Ceynowa (absolwent 1969) </a:t>
            </a:r>
          </a:p>
          <a:p>
            <a:r>
              <a:rPr lang="pl-PL" dirty="0" smtClean="0"/>
              <a:t>- doktor habilitowany, profesor UG, filolog języka angielskiego, literaturoznawca. Były Rektor Uniwersytetu Gdańskiego. Ukończył VIII Liceum Ogólnokształcące im. Komisji Edukacji Narodowej w Gdańsku. Po zdaniu matury w 1969r. rozpoczął studia w Instytucie Filologii Angielskiej Uniwersytetu Adama Mickiewicza </a:t>
            </a:r>
            <a:r>
              <a:rPr lang="pl-PL" dirty="0" smtClean="0"/>
              <a:t>                w </a:t>
            </a:r>
            <a:r>
              <a:rPr lang="pl-PL" dirty="0" smtClean="0"/>
              <a:t>Poznaniu Studia te z powodzeniem ukończył w 1974 r., po czym w tym samym roku rozpoczął pracę </a:t>
            </a:r>
            <a:r>
              <a:rPr lang="pl-PL" dirty="0" smtClean="0"/>
              <a:t>                    w </a:t>
            </a:r>
            <a:r>
              <a:rPr lang="pl-PL" dirty="0" smtClean="0"/>
              <a:t>rodzinnym mieście na stanowisku asystenta w Zakładzie Filologii Angielskiej Uniwersytetu Gdańskiego. </a:t>
            </a:r>
            <a:r>
              <a:rPr lang="pl-PL" dirty="0" smtClean="0"/>
              <a:t>               W </a:t>
            </a:r>
            <a:r>
              <a:rPr lang="pl-PL" dirty="0" smtClean="0"/>
              <a:t>roku 1978 uzyskuje stopień naukowy doktora na Uniwersytecie Adama Mickiewicza w Poznaniu. W roku 1995 mianowany na stanowisko profesora UG. Andrzej Ceynowa jest promotorem 10 prac doktorskich. </a:t>
            </a:r>
            <a:endParaRPr lang="pl-PL"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48000" y="335846"/>
            <a:ext cx="6096000" cy="6463308"/>
          </a:xfrm>
          <a:prstGeom prst="rect">
            <a:avLst/>
          </a:prstGeom>
          <a:gradFill>
            <a:gsLst>
              <a:gs pos="0">
                <a:srgbClr val="5E9EFF"/>
              </a:gs>
              <a:gs pos="39999">
                <a:srgbClr val="85C2FF"/>
              </a:gs>
              <a:gs pos="70000">
                <a:srgbClr val="C4D6EB"/>
              </a:gs>
              <a:gs pos="100000">
                <a:srgbClr val="FFEBFA"/>
              </a:gs>
            </a:gsLst>
            <a:lin ang="5400000" scaled="0"/>
          </a:gradFill>
        </p:spPr>
        <p:txBody>
          <a:bodyPr>
            <a:spAutoFit/>
          </a:bodyPr>
          <a:lstStyle/>
          <a:p>
            <a:r>
              <a:rPr lang="pl-PL" b="1" dirty="0" smtClean="0"/>
              <a:t>Jerzy Stachurski (absolwent 1972) </a:t>
            </a:r>
          </a:p>
          <a:p>
            <a:r>
              <a:rPr lang="pl-PL" dirty="0" smtClean="0"/>
              <a:t>– kompozytor muzyki teatralnej, dyrektor Teatru „Miniatura” </a:t>
            </a:r>
            <a:r>
              <a:rPr lang="pl-PL" dirty="0" smtClean="0"/>
              <a:t>               w </a:t>
            </a:r>
            <a:r>
              <a:rPr lang="pl-PL" dirty="0" smtClean="0"/>
              <a:t>Gdańsku, twórca współczesnej muzyki inspirowanej folklorem kaszubskim, </a:t>
            </a:r>
            <a:r>
              <a:rPr lang="pl-PL" dirty="0" err="1" smtClean="0"/>
              <a:t>tekże</a:t>
            </a:r>
            <a:r>
              <a:rPr lang="pl-PL" dirty="0" smtClean="0"/>
              <a:t> muzyki dla dzieci, muzyki religijnej, działacz kultury regionalnej. </a:t>
            </a:r>
            <a:endParaRPr lang="pl-PL" dirty="0" smtClean="0"/>
          </a:p>
          <a:p>
            <a:endParaRPr lang="pl-PL" dirty="0" smtClean="0"/>
          </a:p>
          <a:p>
            <a:r>
              <a:rPr lang="pl-PL" b="1" dirty="0" smtClean="0"/>
              <a:t>Katarzyna Hall, z d. </a:t>
            </a:r>
            <a:r>
              <a:rPr lang="pl-PL" b="1" dirty="0" err="1" smtClean="0"/>
              <a:t>Kończa</a:t>
            </a:r>
            <a:r>
              <a:rPr lang="pl-PL" b="1" dirty="0" smtClean="0"/>
              <a:t> (absolwentka 1975) </a:t>
            </a:r>
          </a:p>
          <a:p>
            <a:r>
              <a:rPr lang="pl-PL" dirty="0" smtClean="0"/>
              <a:t>- polska nauczycielka, działaczka oświatowa i społeczna, urzędnik samorządowy, od 16 listopada 2007 minister edukacji narodowej w rządzie Donalda Tuska. Ukończyła VIII Liceum Ogólnokształcące w Gdańsku oraz odbyła studia matematyczne na Uniwersytecie Gdańskim. Pracowała najpierw jako nauczycielka w Zespole Sportowych Szkół Ogólnokształcących </a:t>
            </a:r>
            <a:r>
              <a:rPr lang="pl-PL" dirty="0" smtClean="0"/>
              <a:t>       w </a:t>
            </a:r>
            <a:r>
              <a:rPr lang="pl-PL" dirty="0" smtClean="0"/>
              <a:t>Gdańsku (1980-1984), później jako pracownik naukowy </a:t>
            </a:r>
            <a:r>
              <a:rPr lang="pl-PL" dirty="0" smtClean="0"/>
              <a:t>                   w </a:t>
            </a:r>
            <a:r>
              <a:rPr lang="pl-PL" dirty="0" smtClean="0"/>
              <a:t>Instytucie Matematyki Uniwersytetu Gdańskiego zajmowała się badaniami systemu oceniania i egzaminowania </a:t>
            </a:r>
            <a:r>
              <a:rPr lang="pl-PL" dirty="0" smtClean="0"/>
              <a:t>                                z </a:t>
            </a:r>
            <a:r>
              <a:rPr lang="pl-PL" dirty="0" smtClean="0"/>
              <a:t>matematyki. W 1989 zaangażowała się w tworzenie gdańskiej oświaty niepublicznej. Zorganizowała zespół pracowników naukowych Trójmiasta, który opracował koncepcję programową pierwszego prywatnego liceum w regionie, Gdańskiego Liceum Autonomicznego, którego została pierwszym dyrektorem. </a:t>
            </a:r>
            <a:r>
              <a:rPr lang="pl-PL" dirty="0" smtClean="0"/>
              <a:t>                 W </a:t>
            </a:r>
            <a:r>
              <a:rPr lang="pl-PL" dirty="0" smtClean="0"/>
              <a:t>latach 2006 – 2007 pełniła funkcję wiceprezydenta Miasta Gdańska. </a:t>
            </a:r>
            <a:endParaRPr lang="pl-PL"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2199503" y="568409"/>
            <a:ext cx="8007178" cy="5355312"/>
          </a:xfrm>
          <a:prstGeom prst="rect">
            <a:avLst/>
          </a:prstGeom>
          <a:blipFill>
            <a:blip r:embed="rId2" cstate="print"/>
            <a:tile tx="0" ty="0" sx="100000" sy="100000" flip="none" algn="tl"/>
          </a:blipFill>
        </p:spPr>
        <p:txBody>
          <a:bodyPr wrap="square">
            <a:spAutoFit/>
          </a:bodyPr>
          <a:lstStyle/>
          <a:p>
            <a:r>
              <a:rPr lang="pl-PL" b="1" dirty="0" smtClean="0"/>
              <a:t>Jerzy Karpiński (absolwent 1976) </a:t>
            </a:r>
          </a:p>
          <a:p>
            <a:r>
              <a:rPr lang="pl-PL" dirty="0" smtClean="0"/>
              <a:t>- dyrektor Pomorskiego Centrum Zdrowia Publicznego, poprzednio Pomorski Lekarz Wojewódzki, odpowiedzialny za bezpieczeństwo zdrowotne mieszkańców z ramienia wojewody pomorskiego. Pełnił również funkcję dyrektora pogotowia ratunkowego w Gdańsku. </a:t>
            </a:r>
          </a:p>
          <a:p>
            <a:endParaRPr lang="pl-PL" b="1" dirty="0" smtClean="0"/>
          </a:p>
          <a:p>
            <a:r>
              <a:rPr lang="pl-PL" b="1" dirty="0" smtClean="0"/>
              <a:t>Agata </a:t>
            </a:r>
            <a:r>
              <a:rPr lang="pl-PL" b="1" dirty="0" smtClean="0"/>
              <a:t>Błażowska (absolwentka 1997) </a:t>
            </a:r>
          </a:p>
          <a:p>
            <a:r>
              <a:rPr lang="pl-PL" dirty="0" smtClean="0"/>
              <a:t>- mistrzyni świata juniorów w jeździe figurowej na lodzie. Jej partnerami byli Tomasz </a:t>
            </a:r>
            <a:r>
              <a:rPr lang="pl-PL" dirty="0" err="1" smtClean="0"/>
              <a:t>Jekiel</a:t>
            </a:r>
            <a:r>
              <a:rPr lang="pl-PL" dirty="0" smtClean="0"/>
              <a:t> i Marcin Kozubek. Wielokrotna reprezentantka Polski w kategorii seniorów. </a:t>
            </a:r>
          </a:p>
          <a:p>
            <a:endParaRPr lang="pl-PL" b="1" dirty="0" smtClean="0"/>
          </a:p>
          <a:p>
            <a:r>
              <a:rPr lang="pl-PL" b="1" dirty="0" smtClean="0"/>
              <a:t>Grzegorz </a:t>
            </a:r>
            <a:r>
              <a:rPr lang="pl-PL" b="1" dirty="0" smtClean="0"/>
              <a:t>Kryger (absolwent 1998) </a:t>
            </a:r>
          </a:p>
          <a:p>
            <a:r>
              <a:rPr lang="pl-PL" dirty="0" smtClean="0"/>
              <a:t>- ukończył klasę matematyczno – fizyczną, a po maturze wybrał studia humanistyczne na Uniwersytecie Gdańskim – jest absolwentem historii </a:t>
            </a:r>
            <a:r>
              <a:rPr lang="pl-PL" dirty="0" smtClean="0"/>
              <a:t>                               ze </a:t>
            </a:r>
            <a:r>
              <a:rPr lang="pl-PL" dirty="0" smtClean="0"/>
              <a:t>specjalizacją pedagogiczną. Po studiach był nauczycielem historii i języka angielskiego, a następnie pełnił funkcję dyrektora Szkoły Podstawowej nr 86 </a:t>
            </a:r>
            <a:r>
              <a:rPr lang="pl-PL" dirty="0" smtClean="0"/>
              <a:t>                         w </a:t>
            </a:r>
            <a:r>
              <a:rPr lang="pl-PL" dirty="0" smtClean="0"/>
              <a:t>Gdańsku. Od października 2016r. zajmuje się miejską edukacją, najpierw jako Zastępca Dyrektora do Spraw Edukacji i Opieki w Wydziale Rozwoju Społecznego UM w Gdańsku, następnie Dyrektor Wydziału Edukacji Urzędu Miejskiego w Gdańsku, </a:t>
            </a:r>
            <a:r>
              <a:rPr lang="pl-PL" dirty="0" smtClean="0"/>
              <a:t>              a </a:t>
            </a:r>
            <a:r>
              <a:rPr lang="pl-PL" dirty="0" smtClean="0"/>
              <a:t>obecnie –Pomorski Kurator Oświaty.</a:t>
            </a:r>
            <a:endParaRPr lang="pl-PL"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3048000" y="889844"/>
            <a:ext cx="6096000" cy="5078313"/>
          </a:xfrm>
          <a:prstGeom prst="rect">
            <a:avLst/>
          </a:prstGeom>
          <a:blipFill>
            <a:blip r:embed="rId2" cstate="print"/>
            <a:tile tx="0" ty="0" sx="100000" sy="100000" flip="none" algn="tl"/>
          </a:blipFill>
        </p:spPr>
        <p:txBody>
          <a:bodyPr>
            <a:spAutoFit/>
          </a:bodyPr>
          <a:lstStyle/>
          <a:p>
            <a:r>
              <a:rPr lang="pl-PL" b="1" dirty="0" smtClean="0"/>
              <a:t>Abelard Giza (absolwent 1999) </a:t>
            </a:r>
          </a:p>
          <a:p>
            <a:r>
              <a:rPr lang="pl-PL" dirty="0" smtClean="0"/>
              <a:t>- reżyser teatralny i filmowy, założyciel i lider kabaretu LIMO, wraz z którym był nagradzany na wszystkich ważniejszych festiwalach i przeglądach kabaretowych w Polsce (I miejsca </a:t>
            </a:r>
            <a:r>
              <a:rPr lang="pl-PL" dirty="0" smtClean="0"/>
              <a:t>               w </a:t>
            </a:r>
            <a:r>
              <a:rPr lang="pl-PL" dirty="0" smtClean="0"/>
              <a:t>roku 2006 na przeglądzie Paka w Krakowie). Jest ceniony jako scenarzysta i autor tekstów. Regularnie pisuje do magazynu satyrycznego "Chichot" oraz kilku programów telewizyjnych. </a:t>
            </a:r>
            <a:r>
              <a:rPr lang="pl-PL" dirty="0" smtClean="0"/>
              <a:t>        Od </a:t>
            </a:r>
            <a:r>
              <a:rPr lang="pl-PL" dirty="0" smtClean="0"/>
              <a:t>2007 roku działa w Grupie IMPACT produkującej filmy; reżyserował m.in. pełnometrażowe filmy </a:t>
            </a:r>
            <a:r>
              <a:rPr lang="pl-PL" i="1" dirty="0" smtClean="0"/>
              <a:t>TOWAR i W stepie szerokim. Do historii szkoły przeszedł jako autor scenariuszy </a:t>
            </a:r>
            <a:r>
              <a:rPr lang="pl-PL" i="1" dirty="0" smtClean="0"/>
              <a:t>               i </a:t>
            </a:r>
            <a:r>
              <a:rPr lang="pl-PL" i="1" dirty="0" smtClean="0"/>
              <a:t>reżyser w 1997 spektaklu teatralnego na podstawie „Świętoszka” Moliera, w 1998 r. spektaklu w języku angielskim na podstawie „Opowieści wigilijnej” Hansa Christiana Andersena realizowanych pod kierunkiem Pani Heleny </a:t>
            </a:r>
            <a:r>
              <a:rPr lang="pl-PL" i="1" dirty="0" err="1" smtClean="0"/>
              <a:t>Gnatek</a:t>
            </a:r>
            <a:r>
              <a:rPr lang="pl-PL" i="1" dirty="0" smtClean="0"/>
              <a:t> </a:t>
            </a:r>
            <a:r>
              <a:rPr lang="pl-PL" i="1" dirty="0" smtClean="0"/>
              <a:t>              i </a:t>
            </a:r>
            <a:r>
              <a:rPr lang="pl-PL" i="1" dirty="0" smtClean="0"/>
              <a:t>animator działań związanych z dwukrotnym startem drużyny VIII LO udział w eliminacjach ogólnopolskich Odysei Umysłu </a:t>
            </a:r>
            <a:r>
              <a:rPr lang="pl-PL" i="1" dirty="0" smtClean="0"/>
              <a:t>      pod </a:t>
            </a:r>
            <a:r>
              <a:rPr lang="pl-PL" i="1" dirty="0" smtClean="0"/>
              <a:t>kierunkiem Pani Anny </a:t>
            </a:r>
            <a:r>
              <a:rPr lang="pl-PL" i="1" dirty="0" err="1" smtClean="0"/>
              <a:t>Szeleźniak-Mieszkowskiej</a:t>
            </a:r>
            <a:r>
              <a:rPr lang="pl-PL" i="1" dirty="0" smtClean="0"/>
              <a:t> (IV miejsce w Polsce w 1997 i III miejsce w Polsce w 1998 r.). </a:t>
            </a:r>
            <a:endParaRPr lang="pl-PL"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1408671" y="2551835"/>
            <a:ext cx="9226378" cy="1200329"/>
          </a:xfrm>
          <a:prstGeom prst="rect">
            <a:avLst/>
          </a:prstGeom>
        </p:spPr>
        <p:txBody>
          <a:bodyPr wrap="square">
            <a:spAutoFit/>
          </a:bodyPr>
          <a:lstStyle/>
          <a:p>
            <a:r>
              <a:rPr lang="pl-PL" b="1" dirty="0" smtClean="0"/>
              <a:t>Ósemkowe rodziny </a:t>
            </a:r>
            <a:endParaRPr lang="pl-PL" b="1" dirty="0" smtClean="0"/>
          </a:p>
          <a:p>
            <a:endParaRPr lang="pl-PL" b="1" dirty="0" smtClean="0"/>
          </a:p>
          <a:p>
            <a:r>
              <a:rPr lang="pl-PL" dirty="0" smtClean="0"/>
              <a:t>W  VIII LO mamy wiele rodzin wiernych </a:t>
            </a:r>
            <a:r>
              <a:rPr lang="pl-PL" dirty="0" smtClean="0"/>
              <a:t>naszej szkole </a:t>
            </a:r>
            <a:r>
              <a:rPr lang="pl-PL" dirty="0" smtClean="0"/>
              <a:t>i ufających nauczycielom</a:t>
            </a:r>
            <a:r>
              <a:rPr lang="pl-PL" dirty="0" smtClean="0"/>
              <a:t>, nawet niekoniecznie tym samym, ale po prostu tym, którzy są w tych samych murach. </a:t>
            </a:r>
            <a:endParaRPr lang="pl-P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2336800" y="563563"/>
            <a:ext cx="7516813" cy="573563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2503488" y="696913"/>
            <a:ext cx="7183437" cy="5467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2795</Words>
  <Application>Microsoft Office PowerPoint</Application>
  <PresentationFormat>Niestandardowy</PresentationFormat>
  <Paragraphs>64</Paragraphs>
  <Slides>38</Slides>
  <Notes>0</Notes>
  <HiddenSlides>0</HiddenSlides>
  <MMClips>0</MMClips>
  <ScaleCrop>false</ScaleCrop>
  <HeadingPairs>
    <vt:vector size="4" baseType="variant">
      <vt:variant>
        <vt:lpstr>Motyw</vt:lpstr>
      </vt:variant>
      <vt:variant>
        <vt:i4>1</vt:i4>
      </vt:variant>
      <vt:variant>
        <vt:lpstr>Tytuły slajdów</vt:lpstr>
      </vt:variant>
      <vt:variant>
        <vt:i4>38</vt:i4>
      </vt:variant>
    </vt:vector>
  </HeadingPairs>
  <TitlesOfParts>
    <vt:vector size="39" baseType="lpstr">
      <vt:lpstr>Motyw pakietu Office</vt:lpstr>
      <vt:lpstr>Slajd 1</vt:lpstr>
      <vt:lpstr>Slajd 2</vt:lpstr>
      <vt:lpstr>Slajd 3</vt:lpstr>
      <vt:lpstr>Slajd 4</vt:lpstr>
      <vt:lpstr>Slajd 5</vt:lpstr>
      <vt:lpstr>Slajd 6</vt:lpstr>
      <vt:lpstr>Slajd 7</vt:lpstr>
      <vt:lpstr>Slajd 8</vt:lpstr>
      <vt:lpstr>Slajd 9</vt:lpstr>
      <vt:lpstr>Slajd 10</vt:lpstr>
      <vt:lpstr>Slajd 11</vt:lpstr>
      <vt:lpstr>Slajd 12</vt:lpstr>
      <vt:lpstr>Slajd 13</vt:lpstr>
      <vt:lpstr>Slajd 14</vt:lpstr>
      <vt:lpstr>Slajd 15</vt:lpstr>
      <vt:lpstr>Slajd 16</vt:lpstr>
      <vt:lpstr>Slajd 17</vt:lpstr>
      <vt:lpstr>Slajd 18</vt:lpstr>
      <vt:lpstr>Slajd 19</vt:lpstr>
      <vt:lpstr>Slajd 20</vt:lpstr>
      <vt:lpstr>Slajd 21</vt:lpstr>
      <vt:lpstr>Slajd 22</vt:lpstr>
      <vt:lpstr>Slajd 23</vt:lpstr>
      <vt:lpstr>Slajd 24</vt:lpstr>
      <vt:lpstr>Slajd 25</vt:lpstr>
      <vt:lpstr>Slajd 26</vt:lpstr>
      <vt:lpstr>W budynku przy ul. Kartuskiej 128 po wojnie mieściły się dwie szkoły podstawowe:                                       na dwóch dolnych kondygnacjach oraz w pawilonie  SP nr 12, a na drugim i trzecim piętrze SP nr 30. </vt:lpstr>
      <vt:lpstr>Slajd 28</vt:lpstr>
      <vt:lpstr>Slajd 29</vt:lpstr>
      <vt:lpstr>Slajd 30</vt:lpstr>
      <vt:lpstr>Slajd 31</vt:lpstr>
      <vt:lpstr>Slajd 32</vt:lpstr>
      <vt:lpstr>Slajd 33</vt:lpstr>
      <vt:lpstr>Slajd 34</vt:lpstr>
      <vt:lpstr>Slajd 35</vt:lpstr>
      <vt:lpstr>Slajd 36</vt:lpstr>
      <vt:lpstr>Slajd 37</vt:lpstr>
      <vt:lpstr>Slajd 38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Ósemka – szkoła  wśród Siedlic wzniesiona </dc:title>
  <dc:creator>EWA RONOWSKA</dc:creator>
  <cp:lastModifiedBy>sala6</cp:lastModifiedBy>
  <cp:revision>25</cp:revision>
  <dcterms:created xsi:type="dcterms:W3CDTF">2023-10-10T22:12:34Z</dcterms:created>
  <dcterms:modified xsi:type="dcterms:W3CDTF">2026-10-13T06:48:58Z</dcterms:modified>
</cp:coreProperties>
</file>